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4" r:id="rId5"/>
    <p:sldMasterId id="2147483670" r:id="rId6"/>
    <p:sldMasterId id="2147483674" r:id="rId7"/>
  </p:sldMasterIdLst>
  <p:notesMasterIdLst>
    <p:notesMasterId r:id="rId18"/>
  </p:notesMasterIdLst>
  <p:sldIdLst>
    <p:sldId id="256" r:id="rId8"/>
    <p:sldId id="257" r:id="rId9"/>
    <p:sldId id="261" r:id="rId10"/>
    <p:sldId id="258" r:id="rId11"/>
    <p:sldId id="262" r:id="rId12"/>
    <p:sldId id="264" r:id="rId13"/>
    <p:sldId id="263" r:id="rId14"/>
    <p:sldId id="265" r:id="rId15"/>
    <p:sldId id="260" r:id="rId16"/>
    <p:sldId id="259" r:id="rId17"/>
  </p:sldIdLst>
  <p:sldSz cx="12192000" cy="6858000"/>
  <p:notesSz cx="9926638" cy="679767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867" kern="1200">
        <a:solidFill>
          <a:schemeClr val="tx1"/>
        </a:solidFill>
        <a:latin typeface="Palatino Linotype" pitchFamily="18" charset="0"/>
        <a:ea typeface="+mn-ea"/>
        <a:cs typeface="+mn-cs"/>
      </a:defRPr>
    </a:lvl1pPr>
    <a:lvl2pPr marL="609585" algn="l" rtl="0" fontAlgn="base">
      <a:spcBef>
        <a:spcPct val="0"/>
      </a:spcBef>
      <a:spcAft>
        <a:spcPct val="0"/>
      </a:spcAft>
      <a:defRPr sz="1867" kern="1200">
        <a:solidFill>
          <a:schemeClr val="tx1"/>
        </a:solidFill>
        <a:latin typeface="Palatino Linotype" pitchFamily="18" charset="0"/>
        <a:ea typeface="+mn-ea"/>
        <a:cs typeface="+mn-cs"/>
      </a:defRPr>
    </a:lvl2pPr>
    <a:lvl3pPr marL="1219170" algn="l" rtl="0" fontAlgn="base">
      <a:spcBef>
        <a:spcPct val="0"/>
      </a:spcBef>
      <a:spcAft>
        <a:spcPct val="0"/>
      </a:spcAft>
      <a:defRPr sz="1867" kern="1200">
        <a:solidFill>
          <a:schemeClr val="tx1"/>
        </a:solidFill>
        <a:latin typeface="Palatino Linotype" pitchFamily="18" charset="0"/>
        <a:ea typeface="+mn-ea"/>
        <a:cs typeface="+mn-cs"/>
      </a:defRPr>
    </a:lvl3pPr>
    <a:lvl4pPr marL="1828754" algn="l" rtl="0" fontAlgn="base">
      <a:spcBef>
        <a:spcPct val="0"/>
      </a:spcBef>
      <a:spcAft>
        <a:spcPct val="0"/>
      </a:spcAft>
      <a:defRPr sz="1867" kern="1200">
        <a:solidFill>
          <a:schemeClr val="tx1"/>
        </a:solidFill>
        <a:latin typeface="Palatino Linotype" pitchFamily="18" charset="0"/>
        <a:ea typeface="+mn-ea"/>
        <a:cs typeface="+mn-cs"/>
      </a:defRPr>
    </a:lvl4pPr>
    <a:lvl5pPr marL="2438339" algn="l" rtl="0" fontAlgn="base">
      <a:spcBef>
        <a:spcPct val="0"/>
      </a:spcBef>
      <a:spcAft>
        <a:spcPct val="0"/>
      </a:spcAft>
      <a:defRPr sz="1867" kern="1200">
        <a:solidFill>
          <a:schemeClr val="tx1"/>
        </a:solidFill>
        <a:latin typeface="Palatino Linotype" pitchFamily="18" charset="0"/>
        <a:ea typeface="+mn-ea"/>
        <a:cs typeface="+mn-cs"/>
      </a:defRPr>
    </a:lvl5pPr>
    <a:lvl6pPr marL="3047924" algn="l" defTabSz="1219170" rtl="0" eaLnBrk="1" latinLnBrk="0" hangingPunct="1">
      <a:defRPr sz="1867" kern="1200">
        <a:solidFill>
          <a:schemeClr val="tx1"/>
        </a:solidFill>
        <a:latin typeface="Palatino Linotype" pitchFamily="18" charset="0"/>
        <a:ea typeface="+mn-ea"/>
        <a:cs typeface="+mn-cs"/>
      </a:defRPr>
    </a:lvl6pPr>
    <a:lvl7pPr marL="3657509" algn="l" defTabSz="1219170" rtl="0" eaLnBrk="1" latinLnBrk="0" hangingPunct="1">
      <a:defRPr sz="1867" kern="1200">
        <a:solidFill>
          <a:schemeClr val="tx1"/>
        </a:solidFill>
        <a:latin typeface="Palatino Linotype" pitchFamily="18" charset="0"/>
        <a:ea typeface="+mn-ea"/>
        <a:cs typeface="+mn-cs"/>
      </a:defRPr>
    </a:lvl7pPr>
    <a:lvl8pPr marL="4267093" algn="l" defTabSz="1219170" rtl="0" eaLnBrk="1" latinLnBrk="0" hangingPunct="1">
      <a:defRPr sz="1867" kern="1200">
        <a:solidFill>
          <a:schemeClr val="tx1"/>
        </a:solidFill>
        <a:latin typeface="Palatino Linotype" pitchFamily="18" charset="0"/>
        <a:ea typeface="+mn-ea"/>
        <a:cs typeface="+mn-cs"/>
      </a:defRPr>
    </a:lvl8pPr>
    <a:lvl9pPr marL="4876678" algn="l" defTabSz="1219170" rtl="0" eaLnBrk="1" latinLnBrk="0" hangingPunct="1">
      <a:defRPr sz="1867" kern="1200">
        <a:solidFill>
          <a:schemeClr val="tx1"/>
        </a:solidFill>
        <a:latin typeface="Palatino Linotype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92DA6D-12B7-BB9F-AC00-D2AE1913D8A5}" v="4" dt="2024-11-13T05:52:46.053"/>
    <p1510:client id="{83E53696-F89E-4E79-B52A-CC1D06E5479C}" v="511" dt="2024-11-13T08:00:08.112"/>
    <p1510:client id="{BFC2CAB0-DE49-4409-B3E7-5018B5A2E4B2}" v="228" dt="2024-11-13T07:59:12.5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327" autoAdjust="0"/>
  </p:normalViewPr>
  <p:slideViewPr>
    <p:cSldViewPr snapToGrid="0">
      <p:cViewPr varScale="1">
        <p:scale>
          <a:sx n="107" d="100"/>
          <a:sy n="107" d="100"/>
        </p:scale>
        <p:origin x="866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microsoft.com/office/2015/10/relationships/revisionInfo" Target="revisionInfo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8B6F6-0DF0-4F3C-860B-308627A7E7D4}" type="datetimeFigureOut">
              <a:rPr lang="fi-FI" smtClean="0"/>
              <a:t>13.11.2024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10C079-C212-4D15-AF28-2455F494DC6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20672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https://www.stks.fi/koulutus/ymmarsinko-oikein-informaatioympariston-muutos-tiedon-ymmarrys-ja-kasitteleminen-seminaari-15-11-2024-helsingissa/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10C079-C212-4D15-AF28-2455F494DC60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3260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>
              <a:lnSpc>
                <a:spcPts val="1657"/>
              </a:lnSpc>
            </a:pPr>
            <a:r>
              <a:rPr lang="fi-FI" sz="1200" b="0" i="0" dirty="0">
                <a:solidFill>
                  <a:srgbClr val="000000"/>
                </a:solidFill>
                <a:effectLst/>
                <a:latin typeface="Aptos"/>
              </a:rPr>
              <a:t>Tiivistelmä:  </a:t>
            </a:r>
            <a:endParaRPr lang="fi-FI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lnSpc>
                <a:spcPts val="1657"/>
              </a:lnSpc>
            </a:pPr>
            <a:r>
              <a:rPr lang="fi-FI" sz="1200" b="0" i="0" dirty="0">
                <a:solidFill>
                  <a:srgbClr val="000000"/>
                </a:solidFill>
                <a:effectLst/>
                <a:latin typeface="Aptos"/>
              </a:rPr>
              <a:t>Kirjaston datanhallinnan ns. </a:t>
            </a:r>
            <a:r>
              <a:rPr lang="fi-FI" sz="1200" b="0" i="0" dirty="0" err="1">
                <a:solidFill>
                  <a:srgbClr val="000000"/>
                </a:solidFill>
                <a:effectLst/>
                <a:latin typeface="Aptos"/>
              </a:rPr>
              <a:t>generalistiasiantuntijat</a:t>
            </a:r>
            <a:r>
              <a:rPr lang="fi-FI" sz="1200" b="0" i="0" dirty="0">
                <a:solidFill>
                  <a:srgbClr val="000000"/>
                </a:solidFill>
                <a:effectLst/>
                <a:latin typeface="Aptos"/>
              </a:rPr>
              <a:t> toteuttivat tohtoriopiskelijoille opintojakson, jossa datanhallintaa tarkasteltiin eri alojen tutkimuksen arjen näkökulmista tutkijoiden puheenvuoroin tausta-ajatuksena datanhallinnan ja tutkimuksen tekemisen niin </a:t>
            </a:r>
            <a:r>
              <a:rPr lang="fi-FI" sz="1200" b="0" i="0" dirty="0" err="1">
                <a:solidFill>
                  <a:srgbClr val="000000"/>
                </a:solidFill>
                <a:effectLst/>
                <a:latin typeface="Aptos"/>
              </a:rPr>
              <a:t>tiiviis</a:t>
            </a:r>
            <a:r>
              <a:rPr lang="fi-FI" sz="1200" b="0" i="0" dirty="0">
                <a:solidFill>
                  <a:srgbClr val="000000"/>
                </a:solidFill>
                <a:effectLst/>
                <a:latin typeface="Aptos"/>
              </a:rPr>
              <a:t> liitos, että niiden erottaminen on mahdotonta ja turhaa. Opintojakson tavoitteet mm.: Tutkijoiden ja tohtoriopiskelijoiden tieteidenvälisen keskustelun lisääminen, hyvien käytänteiden jakaminen sekä opetuksen ja oman osaamisen kehittäminen.  </a:t>
            </a:r>
            <a:endParaRPr lang="fi-FI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10C079-C212-4D15-AF28-2455F494DC60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0554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6">
            <a:extLst>
              <a:ext uri="{FF2B5EF4-FFF2-40B4-BE49-F238E27FC236}">
                <a16:creationId xmlns:a16="http://schemas.microsoft.com/office/drawing/2014/main" id="{6E8B1222-E1E1-4677-9C9B-0BAA01BAC3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2635" y="2637736"/>
            <a:ext cx="10466729" cy="1555373"/>
          </a:xfrm>
        </p:spPr>
        <p:txBody>
          <a:bodyPr/>
          <a:lstStyle>
            <a:lvl1pPr>
              <a:defRPr/>
            </a:lvl1pPr>
          </a:lstStyle>
          <a:p>
            <a:r>
              <a:rPr lang="en-GB" sz="4000" dirty="0"/>
              <a:t>Click to add a presentation title</a:t>
            </a:r>
            <a:endParaRPr lang="fi-FI" sz="4000" dirty="0"/>
          </a:p>
        </p:txBody>
      </p:sp>
      <p:sp>
        <p:nvSpPr>
          <p:cNvPr id="5" name="Alaotsikko 2">
            <a:extLst>
              <a:ext uri="{FF2B5EF4-FFF2-40B4-BE49-F238E27FC236}">
                <a16:creationId xmlns:a16="http://schemas.microsoft.com/office/drawing/2014/main" id="{961CAF15-4E86-472B-92F9-59038918E2A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62636" y="4206686"/>
            <a:ext cx="10466728" cy="487862"/>
          </a:xfrm>
        </p:spPr>
        <p:txBody>
          <a:bodyPr/>
          <a:lstStyle>
            <a:lvl1pPr marL="0" indent="0">
              <a:buNone/>
              <a:defRPr sz="160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GB" dirty="0"/>
              <a:t>Click to add Author of the presentation, Name of the event and date</a:t>
            </a:r>
          </a:p>
        </p:txBody>
      </p:sp>
      <p:pic>
        <p:nvPicPr>
          <p:cNvPr id="10" name="Kuva 9" descr="University of Eastern Finland logo">
            <a:extLst>
              <a:ext uri="{FF2B5EF4-FFF2-40B4-BE49-F238E27FC236}">
                <a16:creationId xmlns:a16="http://schemas.microsoft.com/office/drawing/2014/main" id="{4EA83066-059C-4945-9E44-183F56EB81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272" y="-7079"/>
            <a:ext cx="2160240" cy="2011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365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with Blac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27382" y="491073"/>
            <a:ext cx="11137237" cy="561662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80">
              <a:solidFill>
                <a:srgbClr val="FFFFFF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007435" y="2564905"/>
            <a:ext cx="10177131" cy="777687"/>
          </a:xfrm>
        </p:spPr>
        <p:txBody>
          <a:bodyPr anchor="t" anchorCtr="0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en-US" dirty="0"/>
          </a:p>
        </p:txBody>
      </p:sp>
      <p:sp>
        <p:nvSpPr>
          <p:cNvPr id="12" name="Tekstin paikkamerkki 3">
            <a:extLst>
              <a:ext uri="{FF2B5EF4-FFF2-40B4-BE49-F238E27FC236}">
                <a16:creationId xmlns:a16="http://schemas.microsoft.com/office/drawing/2014/main" id="{FD887A96-DA96-4A82-9613-0D39F17DBAB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7435" y="3342592"/>
            <a:ext cx="10177200" cy="922338"/>
          </a:xfrm>
        </p:spPr>
        <p:txBody>
          <a:bodyPr anchor="t" anchorCtr="0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fi-FI" sz="2800" kern="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Click</a:t>
            </a:r>
            <a:r>
              <a:rPr lang="fi-FI" sz="2800" kern="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to </a:t>
            </a:r>
            <a:r>
              <a:rPr lang="fi-FI" sz="2800" kern="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add</a:t>
            </a:r>
            <a:r>
              <a:rPr lang="fi-FI" sz="2800" kern="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fi-FI" sz="2800" kern="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subtitle</a:t>
            </a:r>
            <a:r>
              <a:rPr lang="fi-FI" sz="2800" kern="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/</a:t>
            </a:r>
            <a:r>
              <a:rPr lang="fi-FI" sz="2800" kern="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text</a:t>
            </a:r>
            <a:endParaRPr lang="en-US" sz="2800" kern="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1FA344-2427-4425-9C01-5CC67C2DD0E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Author of the presentation, Name of the event</a:t>
            </a:r>
            <a:endParaRPr lang="fi-F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541C6E-C6CD-4860-B9CB-5C7F08D4CBD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69E2235-F8DF-47C7-86F2-B50E00A866DC}" type="datetime1">
              <a:rPr lang="fi-FI" smtClean="0"/>
              <a:t>13.11.2024</a:t>
            </a:fld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C684CB-01DB-4135-82A6-4679164B1B1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EBB0F66-B0A0-43D3-9504-7E3CCB79984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5730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Turquois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2">
            <a:extLst>
              <a:ext uri="{FF2B5EF4-FFF2-40B4-BE49-F238E27FC236}">
                <a16:creationId xmlns:a16="http://schemas.microsoft.com/office/drawing/2014/main" id="{4E2694E9-BF7F-491D-9672-2EE929EC0D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62800" y="613548"/>
            <a:ext cx="11066400" cy="5443200"/>
            <a:chOff x="562800" y="613548"/>
            <a:chExt cx="11066400" cy="5443200"/>
          </a:xfrm>
        </p:grpSpPr>
        <p:sp>
          <p:nvSpPr>
            <p:cNvPr id="7" name="Suorakulmio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62800" y="613548"/>
              <a:ext cx="11066400" cy="5443200"/>
            </a:xfrm>
            <a:prstGeom prst="rect">
              <a:avLst/>
            </a:prstGeom>
            <a:solidFill>
              <a:srgbClr val="009FB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fi-FI" sz="1680" dirty="0"/>
            </a:p>
          </p:txBody>
        </p:sp>
        <p:sp>
          <p:nvSpPr>
            <p:cNvPr id="14" name="Rectangle 1">
              <a:extLst>
                <a:ext uri="{FF2B5EF4-FFF2-40B4-BE49-F238E27FC236}">
                  <a16:creationId xmlns:a16="http://schemas.microsoft.com/office/drawing/2014/main" id="{C1992930-75A6-46C0-B658-B2FF4B2943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91600" y="1656087"/>
              <a:ext cx="10008801" cy="40271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68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endParaRPr>
            </a:p>
          </p:txBody>
        </p:sp>
      </p:grpSp>
      <p:sp>
        <p:nvSpPr>
          <p:cNvPr id="2" name="Otsikko 1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1599" y="878400"/>
            <a:ext cx="10008802" cy="777687"/>
          </a:xfrm>
          <a:prstGeom prst="rect">
            <a:avLst/>
          </a:prstGeom>
        </p:spPr>
        <p:txBody>
          <a:bodyPr anchor="t" anchorCtr="0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en-US" dirty="0"/>
          </a:p>
        </p:txBody>
      </p:sp>
      <p:sp>
        <p:nvSpPr>
          <p:cNvPr id="16" name="Tekstin paikkamerkki 15">
            <a:extLst>
              <a:ext uri="{FF2B5EF4-FFF2-40B4-BE49-F238E27FC236}">
                <a16:creationId xmlns:a16="http://schemas.microsoft.com/office/drawing/2014/main" id="{1FDAE47C-4FB2-4282-8099-61EC40F42E1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88336" y="1847438"/>
            <a:ext cx="9215329" cy="3613052"/>
          </a:xfrm>
        </p:spPr>
        <p:txBody>
          <a:bodyPr anchor="t" anchorCtr="0"/>
          <a:lstStyle>
            <a:lvl1pPr marL="0" indent="0">
              <a:buFont typeface="Arial" panose="020B0604020202020204" pitchFamily="34" charset="0"/>
              <a:buNone/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subtitle</a:t>
            </a:r>
            <a:r>
              <a:rPr lang="fi-FI" dirty="0"/>
              <a:t>/</a:t>
            </a:r>
            <a:r>
              <a:rPr lang="fi-FI" dirty="0" err="1"/>
              <a:t>text</a:t>
            </a:r>
            <a:endParaRPr lang="fi-FI" dirty="0"/>
          </a:p>
          <a:p>
            <a:pPr lvl="1"/>
            <a:endParaRPr lang="fi-FI" dirty="0"/>
          </a:p>
          <a:p>
            <a:pPr lvl="0"/>
            <a:endParaRPr lang="fi-FI" dirty="0"/>
          </a:p>
          <a:p>
            <a:pPr lvl="0"/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839C72-AF57-499F-8540-6BB6C1E7A30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Author of the presentation, Name of the event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DF370-9834-44B4-A4CD-E36EF19F511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69E2235-F8DF-47C7-86F2-B50E00A866DC}" type="datetime1">
              <a:rPr lang="fi-FI" smtClean="0"/>
              <a:t>13.11.2024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82CF83-2C9A-4E96-8F46-F851C515238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EBB0F66-B0A0-43D3-9504-7E3CCB79984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37181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tsikko 1">
            <a:extLst>
              <a:ext uri="{FF2B5EF4-FFF2-40B4-BE49-F238E27FC236}">
                <a16:creationId xmlns:a16="http://schemas.microsoft.com/office/drawing/2014/main" id="{0C3C0B8B-BC55-4E54-9EE6-A36B14ED050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287" y="3263532"/>
            <a:ext cx="4001997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Thank you!</a:t>
            </a:r>
          </a:p>
        </p:txBody>
      </p:sp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5DE2D3C8-AAA2-4BCA-8E0D-1A040AB72F1A}"/>
              </a:ext>
            </a:extLst>
          </p:cNvPr>
          <p:cNvSpPr txBox="1">
            <a:spLocks/>
          </p:cNvSpPr>
          <p:nvPr userDrawn="1"/>
        </p:nvSpPr>
        <p:spPr>
          <a:xfrm>
            <a:off x="838200" y="4609909"/>
            <a:ext cx="10515600" cy="603222"/>
          </a:xfrm>
          <a:prstGeom prst="rect">
            <a:avLst/>
          </a:prstGeom>
        </p:spPr>
        <p:txBody>
          <a:bodyPr/>
          <a:lstStyle>
            <a:lvl1pPr marL="219071" indent="-219071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Char char="•"/>
              <a:defRPr sz="2400">
                <a:solidFill>
                  <a:srgbClr val="353535"/>
                </a:solidFill>
                <a:latin typeface="+mn-lt"/>
                <a:ea typeface="+mn-ea"/>
                <a:cs typeface="+mn-cs"/>
              </a:defRPr>
            </a:lvl1pPr>
            <a:lvl2pPr marL="752457" indent="-318128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Char char="–"/>
              <a:defRPr>
                <a:solidFill>
                  <a:srgbClr val="353535"/>
                </a:solidFill>
                <a:latin typeface="+mn-lt"/>
              </a:defRPr>
            </a:lvl2pPr>
            <a:lvl3pPr marL="1181070" indent="-21335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Char char="•"/>
              <a:defRPr sz="1920">
                <a:solidFill>
                  <a:srgbClr val="353535"/>
                </a:solidFill>
                <a:latin typeface="+mn-lt"/>
              </a:defRPr>
            </a:lvl3pPr>
            <a:lvl4pPr marL="1605876" indent="-20954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Char char="–"/>
              <a:defRPr sz="1680">
                <a:solidFill>
                  <a:srgbClr val="353535"/>
                </a:solidFill>
                <a:latin typeface="+mn-lt"/>
              </a:defRPr>
            </a:lvl4pPr>
            <a:lvl5pPr marL="2047825" indent="-22669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Char char="»"/>
              <a:defRPr sz="1680">
                <a:solidFill>
                  <a:srgbClr val="353535"/>
                </a:solidFill>
                <a:latin typeface="+mn-lt"/>
              </a:defRPr>
            </a:lvl5pPr>
            <a:lvl6pPr marL="2596451" indent="-226690" algn="l" rtl="0" fontAlgn="base">
              <a:spcBef>
                <a:spcPct val="0"/>
              </a:spcBef>
              <a:spcAft>
                <a:spcPct val="30000"/>
              </a:spcAft>
              <a:buChar char="»"/>
              <a:defRPr sz="1680">
                <a:solidFill>
                  <a:schemeClr val="tx1"/>
                </a:solidFill>
                <a:latin typeface="+mn-lt"/>
              </a:defRPr>
            </a:lvl6pPr>
            <a:lvl7pPr marL="3145077" indent="-226690" algn="l" rtl="0" fontAlgn="base">
              <a:spcBef>
                <a:spcPct val="0"/>
              </a:spcBef>
              <a:spcAft>
                <a:spcPct val="30000"/>
              </a:spcAft>
              <a:buChar char="»"/>
              <a:defRPr sz="1680">
                <a:solidFill>
                  <a:schemeClr val="tx1"/>
                </a:solidFill>
                <a:latin typeface="+mn-lt"/>
              </a:defRPr>
            </a:lvl7pPr>
            <a:lvl8pPr marL="3693704" indent="-226690" algn="l" rtl="0" fontAlgn="base">
              <a:spcBef>
                <a:spcPct val="0"/>
              </a:spcBef>
              <a:spcAft>
                <a:spcPct val="30000"/>
              </a:spcAft>
              <a:buChar char="»"/>
              <a:defRPr sz="1680">
                <a:solidFill>
                  <a:schemeClr val="tx1"/>
                </a:solidFill>
                <a:latin typeface="+mn-lt"/>
              </a:defRPr>
            </a:lvl8pPr>
            <a:lvl9pPr marL="4242330" indent="-226690" algn="l" rtl="0" fontAlgn="base">
              <a:spcBef>
                <a:spcPct val="0"/>
              </a:spcBef>
              <a:spcAft>
                <a:spcPct val="30000"/>
              </a:spcAft>
              <a:buChar char="»"/>
              <a:defRPr sz="168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fi-FI" b="1" kern="0" dirty="0">
                <a:solidFill>
                  <a:srgbClr val="077E9E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uef.fi</a:t>
            </a:r>
          </a:p>
        </p:txBody>
      </p:sp>
      <p:pic>
        <p:nvPicPr>
          <p:cNvPr id="7" name="Kuva 6" descr="Kuva, joka sisältää sosiaalisen median kuvakkeet">
            <a:extLst>
              <a:ext uri="{FF2B5EF4-FFF2-40B4-BE49-F238E27FC236}">
                <a16:creationId xmlns:a16="http://schemas.microsoft.com/office/drawing/2014/main" id="{A998364B-1596-4551-B78F-8E097EAFD6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954" y="5157192"/>
            <a:ext cx="4591691" cy="800212"/>
          </a:xfrm>
          <a:prstGeom prst="rect">
            <a:avLst/>
          </a:prstGeom>
        </p:spPr>
      </p:pic>
      <p:pic>
        <p:nvPicPr>
          <p:cNvPr id="4" name="Kuva 3" descr="University of Eastern Finland logo">
            <a:extLst>
              <a:ext uri="{FF2B5EF4-FFF2-40B4-BE49-F238E27FC236}">
                <a16:creationId xmlns:a16="http://schemas.microsoft.com/office/drawing/2014/main" id="{3A4A8D27-7932-4F40-88E1-E5EEB3F319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2000" y="468263"/>
            <a:ext cx="3048000" cy="26543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663F31-9BD6-46C9-9BE2-26ADB445C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Author of the presentation, Name of the event</a:t>
            </a:r>
            <a:endParaRPr lang="fi-FI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71D08C-1FE5-4B0C-BF33-F10523742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7718C-E7C6-4A7E-9A57-A0461A6E8F98}" type="datetimeFigureOut">
              <a:rPr lang="fi-FI" smtClean="0"/>
              <a:pPr/>
              <a:t>13.11.2024</a:t>
            </a:fld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838A428-FE3A-4184-AD9A-A82A8558A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3E43-8BC8-48FB-A94B-C304C3541EE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18F550B2-ABCA-9D46-92B2-F84A6FC1F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6614906"/>
            <a:ext cx="12192000" cy="243094"/>
          </a:xfrm>
          <a:prstGeom prst="rect">
            <a:avLst/>
          </a:prstGeom>
          <a:solidFill>
            <a:srgbClr val="009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6498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 The Middle Of Knowhe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DFADE47-E883-4130-BCB8-FF11458DB07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4500" y="495206"/>
            <a:ext cx="10923000" cy="66844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ctr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i-FI" dirty="0"/>
              <a:t>Where are we?</a:t>
            </a:r>
          </a:p>
        </p:txBody>
      </p:sp>
      <p:pic>
        <p:nvPicPr>
          <p:cNvPr id="6" name="Kuva 5" descr="Picture that includes the Map. Kuva, joka sisältää kartan. Suomi on kartassa nostettu esille. Suomen kartalla merkattu yliopistokaupungit Kuopio ja Joensuu. It reads &quot;We are in the middle of knowhere&quot; in the picture.">
            <a:extLst>
              <a:ext uri="{FF2B5EF4-FFF2-40B4-BE49-F238E27FC236}">
                <a16:creationId xmlns:a16="http://schemas.microsoft.com/office/drawing/2014/main" id="{97E15904-6571-4221-AC30-06408E63DF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853" y="1273358"/>
            <a:ext cx="8138294" cy="4821884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B436FA-DFF8-4468-A28A-B523CBA76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Author of the presentation, Name of the event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BD4B20-F49E-445A-A226-05D0F6F58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7718C-E7C6-4A7E-9A57-A0461A6E8F98}" type="datetimeFigureOut">
              <a:rPr lang="fi-FI" smtClean="0"/>
              <a:pPr/>
              <a:t>13.11.2024</a:t>
            </a:fld>
            <a:endParaRPr lang="fi-FI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AE74B7C-CF9C-4A5A-A2F2-4D3370CBF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3E43-8BC8-48FB-A94B-C304C3541EE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18F550B2-ABCA-9D46-92B2-F84A6FC1F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6614906"/>
            <a:ext cx="12192000" cy="243094"/>
          </a:xfrm>
          <a:prstGeom prst="rect">
            <a:avLst/>
          </a:prstGeom>
          <a:solidFill>
            <a:srgbClr val="009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802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 descr="otsikko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22600" y="4180905"/>
            <a:ext cx="9946800" cy="777600"/>
          </a:xfrm>
        </p:spPr>
        <p:txBody>
          <a:bodyPr/>
          <a:lstStyle>
            <a:lvl1pPr>
              <a:lnSpc>
                <a:spcPts val="5040"/>
              </a:lnSpc>
              <a:defRPr sz="40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a </a:t>
            </a:r>
            <a:r>
              <a:rPr lang="fi-FI" dirty="0" err="1"/>
              <a:t>presentation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81924" name="Rectangle 4" descr="esityksen tekijä, esityspaikka, päivämäärä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22600" y="4943558"/>
            <a:ext cx="9946800" cy="432000"/>
          </a:xfrm>
        </p:spPr>
        <p:txBody>
          <a:bodyPr rIns="91440" anchor="ctr" anchorCtr="0"/>
          <a:lstStyle>
            <a:lvl1pPr marL="0" indent="0">
              <a:buFontTx/>
              <a:buNone/>
              <a:defRPr sz="1600" i="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GB" dirty="0"/>
              <a:t>Click to Author of the presentation, Name of the event and date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3E8480DC-CE60-4890-A24A-CEDDEE30EF5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199492" y="510063"/>
            <a:ext cx="6869908" cy="2837937"/>
          </a:xfrm>
          <a:noFill/>
        </p:spPr>
        <p:txBody>
          <a:bodyPr lIns="0" tIns="0" rIns="0" bIns="0" anchor="t" anchorCtr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insert</a:t>
            </a:r>
            <a:r>
              <a:rPr lang="fi-FI" dirty="0"/>
              <a:t> a </a:t>
            </a:r>
            <a:r>
              <a:rPr lang="fi-FI" dirty="0" err="1"/>
              <a:t>picture</a:t>
            </a:r>
            <a:endParaRPr lang="fi-FI" dirty="0"/>
          </a:p>
        </p:txBody>
      </p:sp>
      <p:pic>
        <p:nvPicPr>
          <p:cNvPr id="10" name="Kuva 9" descr="University of Eastern Finland, logo">
            <a:extLst>
              <a:ext uri="{FF2B5EF4-FFF2-40B4-BE49-F238E27FC236}">
                <a16:creationId xmlns:a16="http://schemas.microsoft.com/office/drawing/2014/main" id="{A88F4322-563B-45DF-87E1-6F35E5782A6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600" y="482400"/>
            <a:ext cx="3076892" cy="2865600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3B8AA9E5-608A-1E4C-B361-DE61F400D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6614906"/>
            <a:ext cx="12192000" cy="243094"/>
          </a:xfrm>
          <a:prstGeom prst="rect">
            <a:avLst/>
          </a:prstGeom>
          <a:solidFill>
            <a:srgbClr val="009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4228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767408" y="2651314"/>
            <a:ext cx="10657184" cy="1555373"/>
          </a:xfrm>
        </p:spPr>
        <p:txBody>
          <a:bodyPr/>
          <a:lstStyle>
            <a:lvl1pPr>
              <a:lnSpc>
                <a:spcPts val="5040"/>
              </a:lnSpc>
              <a:defRPr sz="40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a </a:t>
            </a:r>
            <a:r>
              <a:rPr lang="fi-FI" dirty="0" err="1"/>
              <a:t>presentation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767408" y="4240215"/>
            <a:ext cx="10657184" cy="345639"/>
          </a:xfrm>
        </p:spPr>
        <p:txBody>
          <a:bodyPr rIns="91440"/>
          <a:lstStyle>
            <a:lvl1pPr marL="0" indent="0">
              <a:buFontTx/>
              <a:buNone/>
              <a:defRPr sz="1600" i="0">
                <a:solidFill>
                  <a:schemeClr val="tx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GB" dirty="0"/>
              <a:t>Click to add Author of the presentation, Name of the event and date</a:t>
            </a:r>
          </a:p>
        </p:txBody>
      </p:sp>
      <p:pic>
        <p:nvPicPr>
          <p:cNvPr id="7" name="Kuva 6" descr="University of Eastern Finland logo">
            <a:extLst>
              <a:ext uri="{FF2B5EF4-FFF2-40B4-BE49-F238E27FC236}">
                <a16:creationId xmlns:a16="http://schemas.microsoft.com/office/drawing/2014/main" id="{5E555170-69CE-43CC-A417-E59AB77D3E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272" y="-7079"/>
            <a:ext cx="2160240" cy="2011895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3B8AA9E5-608A-1E4C-B361-DE61F400D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6614906"/>
            <a:ext cx="12192000" cy="243094"/>
          </a:xfrm>
          <a:prstGeom prst="rect">
            <a:avLst/>
          </a:prstGeom>
          <a:solidFill>
            <a:srgbClr val="009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05086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487487" y="657227"/>
            <a:ext cx="10177200" cy="100806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1487487" y="1844677"/>
            <a:ext cx="10177200" cy="4176713"/>
          </a:xfrm>
        </p:spPr>
        <p:txBody>
          <a:bodyPr/>
          <a:lstStyle>
            <a:lvl1pPr marL="342900" indent="-342900">
              <a:buFont typeface="Wingdings" pitchFamily="2" charset="2"/>
              <a:buChar char="§"/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261B90-3DB4-42AE-A02A-56B040B9F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Author of the presentation, Name of the event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06E838-F137-447E-B833-0AA556713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A6F43-8BDE-4324-9D50-9F0AABC6B5BF}" type="datetime1">
              <a:rPr lang="fi-FI" smtClean="0"/>
              <a:t>13.11.2024</a:t>
            </a:fld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DBA5AC-0417-417B-9DAD-D4E3638DE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B0F66-B0A0-43D3-9504-7E3CCB799844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Ryhmä 12" descr="Logo of University of Eastern Finland">
            <a:extLst>
              <a:ext uri="{FF2B5EF4-FFF2-40B4-BE49-F238E27FC236}">
                <a16:creationId xmlns:a16="http://schemas.microsoft.com/office/drawing/2014/main" id="{9911084A-5A10-43A7-BBB7-C7CCDFFD3AE6}"/>
              </a:ext>
            </a:extLst>
          </p:cNvPr>
          <p:cNvGrpSpPr/>
          <p:nvPr userDrawn="1"/>
        </p:nvGrpSpPr>
        <p:grpSpPr>
          <a:xfrm>
            <a:off x="0" y="0"/>
            <a:ext cx="1131216" cy="1131216"/>
            <a:chOff x="0" y="0"/>
            <a:chExt cx="1131216" cy="1131216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F85D33BF-DF81-4959-8790-6F7DA577204C}"/>
                </a:ext>
              </a:extLst>
            </p:cNvPr>
            <p:cNvSpPr/>
            <p:nvPr userDrawn="1"/>
          </p:nvSpPr>
          <p:spPr>
            <a:xfrm>
              <a:off x="0" y="0"/>
              <a:ext cx="1131216" cy="11312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5" name="Kuva 14">
              <a:extLst>
                <a:ext uri="{FF2B5EF4-FFF2-40B4-BE49-F238E27FC236}">
                  <a16:creationId xmlns:a16="http://schemas.microsoft.com/office/drawing/2014/main" id="{BD33B217-0100-44A7-96E1-B0B36202EC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313801" y="288106"/>
              <a:ext cx="503614" cy="5550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2207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487488" y="657227"/>
            <a:ext cx="10177131" cy="1008064"/>
          </a:xfrm>
        </p:spPr>
        <p:txBody>
          <a:bodyPr/>
          <a:lstStyle>
            <a:lvl1pPr>
              <a:defRPr sz="4000" b="1" i="0">
                <a:solidFill>
                  <a:schemeClr val="tx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1487488" y="1844677"/>
            <a:ext cx="5568619" cy="4147200"/>
          </a:xfrm>
        </p:spPr>
        <p:txBody>
          <a:bodyPr/>
          <a:lstStyle>
            <a:lvl1pPr marL="219071" indent="-219071">
              <a:buFont typeface="Wingdings" pitchFamily="2" charset="2"/>
              <a:buChar char="§"/>
              <a:defRPr sz="2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15" name="Kuvan paikkamerkki 14">
            <a:extLst>
              <a:ext uri="{FF2B5EF4-FFF2-40B4-BE49-F238E27FC236}">
                <a16:creationId xmlns:a16="http://schemas.microsoft.com/office/drawing/2014/main" id="{112E130C-4CD1-428F-81B6-964A4E563D0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247419" y="1843200"/>
            <a:ext cx="4417200" cy="4147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insert</a:t>
            </a:r>
            <a:r>
              <a:rPr lang="fi-FI" dirty="0"/>
              <a:t> a </a:t>
            </a:r>
            <a:r>
              <a:rPr lang="fi-FI" dirty="0" err="1"/>
              <a:t>picture</a:t>
            </a:r>
            <a:r>
              <a:rPr lang="fi-FI" dirty="0"/>
              <a:t> 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0E5C76-121C-448D-9F68-E65E73259F63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i-FI"/>
              <a:t>Author of the presentation, Name of the event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788231-FDE9-41B6-9D5C-7B13305C9BEF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8E3A6F43-8BDE-4324-9D50-9F0AABC6B5BF}" type="datetime1">
              <a:rPr lang="fi-FI" smtClean="0"/>
              <a:t>13.11.2024</a:t>
            </a:fld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7DB659-00AB-408E-BAA4-2222F11A14C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EBB0F66-B0A0-43D3-9504-7E3CCB799844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11" name="Ryhmä 10" descr="Logo of University of Eastern Finland">
            <a:extLst>
              <a:ext uri="{FF2B5EF4-FFF2-40B4-BE49-F238E27FC236}">
                <a16:creationId xmlns:a16="http://schemas.microsoft.com/office/drawing/2014/main" id="{6BD905CD-23DE-4767-A067-9DA32AF7A202}"/>
              </a:ext>
            </a:extLst>
          </p:cNvPr>
          <p:cNvGrpSpPr/>
          <p:nvPr userDrawn="1"/>
        </p:nvGrpSpPr>
        <p:grpSpPr>
          <a:xfrm>
            <a:off x="0" y="0"/>
            <a:ext cx="1131216" cy="1131216"/>
            <a:chOff x="0" y="0"/>
            <a:chExt cx="1131216" cy="1131216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B3520882-2102-42EB-8F13-E8D029CDB74D}"/>
                </a:ext>
              </a:extLst>
            </p:cNvPr>
            <p:cNvSpPr/>
            <p:nvPr userDrawn="1"/>
          </p:nvSpPr>
          <p:spPr>
            <a:xfrm>
              <a:off x="0" y="0"/>
              <a:ext cx="1131216" cy="11312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3" name="Kuva 12">
              <a:extLst>
                <a:ext uri="{FF2B5EF4-FFF2-40B4-BE49-F238E27FC236}">
                  <a16:creationId xmlns:a16="http://schemas.microsoft.com/office/drawing/2014/main" id="{CEB98AFE-A14F-4B3B-B642-A594CB6B5D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313801" y="288106"/>
              <a:ext cx="503614" cy="5550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61870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tsikko 1">
            <a:extLst>
              <a:ext uri="{FF2B5EF4-FFF2-40B4-BE49-F238E27FC236}">
                <a16:creationId xmlns:a16="http://schemas.microsoft.com/office/drawing/2014/main" id="{96EF3593-8F7E-42CF-A585-674ADEC0CE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87489" y="657227"/>
            <a:ext cx="10273140" cy="100806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 err="1">
                <a:solidFill>
                  <a:schemeClr val="accent2"/>
                </a:solidFill>
              </a:rPr>
              <a:t>Click</a:t>
            </a:r>
            <a:r>
              <a:rPr lang="fi-FI" dirty="0">
                <a:solidFill>
                  <a:schemeClr val="accent2"/>
                </a:solidFill>
              </a:rPr>
              <a:t> to </a:t>
            </a:r>
            <a:r>
              <a:rPr lang="fi-FI" dirty="0" err="1">
                <a:solidFill>
                  <a:schemeClr val="accent2"/>
                </a:solidFill>
              </a:rPr>
              <a:t>add</a:t>
            </a:r>
            <a:r>
              <a:rPr lang="fi-FI" dirty="0">
                <a:solidFill>
                  <a:schemeClr val="accent2"/>
                </a:solidFill>
              </a:rPr>
              <a:t> </a:t>
            </a:r>
            <a:r>
              <a:rPr lang="fi-FI" dirty="0" err="1">
                <a:solidFill>
                  <a:schemeClr val="accent2"/>
                </a:solidFill>
              </a:rPr>
              <a:t>title</a:t>
            </a:r>
            <a:endParaRPr lang="en-GB" dirty="0"/>
          </a:p>
        </p:txBody>
      </p:sp>
      <p:sp>
        <p:nvSpPr>
          <p:cNvPr id="3" name="Taulukon paikkamerkki 2">
            <a:extLst>
              <a:ext uri="{FF2B5EF4-FFF2-40B4-BE49-F238E27FC236}">
                <a16:creationId xmlns:a16="http://schemas.microsoft.com/office/drawing/2014/main" id="{05912155-B2A1-4884-92CB-B950ECED5820}"/>
              </a:ext>
            </a:extLst>
          </p:cNvPr>
          <p:cNvSpPr>
            <a:spLocks noGrp="1"/>
          </p:cNvSpPr>
          <p:nvPr>
            <p:ph type="tbl" sz="quarter" idx="17" hasCustomPrompt="1"/>
          </p:nvPr>
        </p:nvSpPr>
        <p:spPr>
          <a:xfrm>
            <a:off x="1487487" y="1966590"/>
            <a:ext cx="10273139" cy="13811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a </a:t>
            </a:r>
            <a:r>
              <a:rPr lang="fi-FI" dirty="0" err="1"/>
              <a:t>table</a:t>
            </a:r>
            <a:endParaRPr lang="fi-FI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9AC4A70-4FD1-4DDA-B347-1C0BB731A03C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i-FI"/>
              <a:t>Author of the presentation, Name of the event</a:t>
            </a:r>
            <a:endParaRPr lang="fi-FI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6A3530D-55B2-4B26-B10D-9AFA403119E0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8E3A6F43-8BDE-4324-9D50-9F0AABC6B5BF}" type="datetime1">
              <a:rPr lang="fi-FI" smtClean="0"/>
              <a:t>13.11.2024</a:t>
            </a:fld>
            <a:endParaRPr lang="fi-FI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2147887-6BC3-41E0-804F-0761D1346C7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EBB0F66-B0A0-43D3-9504-7E3CCB799844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1" name="Ryhmä 10" descr="Logo of University of Eastern Finland">
            <a:extLst>
              <a:ext uri="{FF2B5EF4-FFF2-40B4-BE49-F238E27FC236}">
                <a16:creationId xmlns:a16="http://schemas.microsoft.com/office/drawing/2014/main" id="{6BD905CD-23DE-4767-A067-9DA32AF7A202}"/>
              </a:ext>
            </a:extLst>
          </p:cNvPr>
          <p:cNvGrpSpPr/>
          <p:nvPr userDrawn="1"/>
        </p:nvGrpSpPr>
        <p:grpSpPr>
          <a:xfrm>
            <a:off x="0" y="0"/>
            <a:ext cx="1131216" cy="1131216"/>
            <a:chOff x="0" y="0"/>
            <a:chExt cx="1131216" cy="1131216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B3520882-2102-42EB-8F13-E8D029CDB74D}"/>
                </a:ext>
              </a:extLst>
            </p:cNvPr>
            <p:cNvSpPr/>
            <p:nvPr userDrawn="1"/>
          </p:nvSpPr>
          <p:spPr>
            <a:xfrm>
              <a:off x="0" y="0"/>
              <a:ext cx="1131216" cy="11312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3" name="Kuva 12">
              <a:extLst>
                <a:ext uri="{FF2B5EF4-FFF2-40B4-BE49-F238E27FC236}">
                  <a16:creationId xmlns:a16="http://schemas.microsoft.com/office/drawing/2014/main" id="{CEB98AFE-A14F-4B3B-B642-A594CB6B5D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313801" y="288106"/>
              <a:ext cx="503614" cy="5550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62766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57C1323D-96E4-42E7-8669-040C8EB44E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87488" y="657227"/>
            <a:ext cx="10177200" cy="1008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9981E9F-896D-4426-85CE-1AFBA0D53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Author of the presentation, Name of the event</a:t>
            </a:r>
            <a:endParaRPr lang="fi-FI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2E13674-EB09-4FFC-9523-9DA62D6E7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A6F43-8BDE-4324-9D50-9F0AABC6B5BF}" type="datetime1">
              <a:rPr lang="fi-FI" smtClean="0"/>
              <a:t>13.11.2024</a:t>
            </a:fld>
            <a:endParaRPr lang="fi-FI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FC349D6-B045-425E-A180-6A4B8CBF2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B0F66-B0A0-43D3-9504-7E3CCB799844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9" name="Ryhmä 8" descr="Logo of University of Eastern Finland">
            <a:extLst>
              <a:ext uri="{FF2B5EF4-FFF2-40B4-BE49-F238E27FC236}">
                <a16:creationId xmlns:a16="http://schemas.microsoft.com/office/drawing/2014/main" id="{E1FAB5EF-45B4-4FAF-959E-A3AC337201B8}"/>
              </a:ext>
            </a:extLst>
          </p:cNvPr>
          <p:cNvGrpSpPr/>
          <p:nvPr userDrawn="1"/>
        </p:nvGrpSpPr>
        <p:grpSpPr>
          <a:xfrm>
            <a:off x="0" y="0"/>
            <a:ext cx="1131216" cy="1131216"/>
            <a:chOff x="0" y="0"/>
            <a:chExt cx="1131216" cy="1131216"/>
          </a:xfrm>
        </p:grpSpPr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98133D6E-B6FA-453E-B0C9-FB648F608BC4}"/>
                </a:ext>
              </a:extLst>
            </p:cNvPr>
            <p:cNvSpPr/>
            <p:nvPr userDrawn="1"/>
          </p:nvSpPr>
          <p:spPr>
            <a:xfrm>
              <a:off x="0" y="0"/>
              <a:ext cx="1131216" cy="11312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2" name="Kuva 11">
              <a:extLst>
                <a:ext uri="{FF2B5EF4-FFF2-40B4-BE49-F238E27FC236}">
                  <a16:creationId xmlns:a16="http://schemas.microsoft.com/office/drawing/2014/main" id="{8A2528DF-BE35-4F38-9D1B-67BAE1846C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313801" y="288106"/>
              <a:ext cx="503614" cy="5550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64014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2895741D-55A6-4D26-88B2-DE0DBE9E5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6614906"/>
            <a:ext cx="12192000" cy="243094"/>
          </a:xfrm>
          <a:prstGeom prst="rect">
            <a:avLst/>
          </a:prstGeom>
          <a:solidFill>
            <a:srgbClr val="009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4966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with Turquois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27382" y="491073"/>
            <a:ext cx="11137237" cy="5616624"/>
          </a:xfrm>
          <a:prstGeom prst="rect">
            <a:avLst/>
          </a:prstGeom>
          <a:solidFill>
            <a:srgbClr val="009F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80"/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007435" y="2564905"/>
            <a:ext cx="10177131" cy="777687"/>
          </a:xfrm>
        </p:spPr>
        <p:txBody>
          <a:bodyPr anchor="t" anchorCtr="0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en-US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B6E1454-B059-46CA-B900-9286B7604C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7435" y="3342592"/>
            <a:ext cx="10177200" cy="922338"/>
          </a:xfrm>
        </p:spPr>
        <p:txBody>
          <a:bodyPr anchor="t" anchorCtr="0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fi-FI" sz="2800" kern="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Click</a:t>
            </a:r>
            <a:r>
              <a:rPr lang="fi-FI" sz="2800" kern="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to </a:t>
            </a:r>
            <a:r>
              <a:rPr lang="fi-FI" sz="2800" kern="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add</a:t>
            </a:r>
            <a:r>
              <a:rPr lang="fi-FI" sz="2800" kern="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fi-FI" sz="2800" kern="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subtitle</a:t>
            </a:r>
            <a:r>
              <a:rPr lang="fi-FI" sz="2800" kern="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/</a:t>
            </a:r>
            <a:r>
              <a:rPr lang="fi-FI" sz="2800" kern="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text</a:t>
            </a:r>
            <a:endParaRPr lang="en-US" sz="2800" kern="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41F420-2A4C-4F65-9864-2214932B491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Author of the presentation, Name of the event</a:t>
            </a:r>
            <a:endParaRPr lang="fi-F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7A2E6B-4338-42DC-B1E2-D2973111CA26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006031" y="6217199"/>
            <a:ext cx="1040999" cy="288000"/>
          </a:xfrm>
        </p:spPr>
        <p:txBody>
          <a:bodyPr/>
          <a:lstStyle/>
          <a:p>
            <a:fld id="{569E2235-F8DF-47C7-86F2-B50E00A866DC}" type="datetime1">
              <a:rPr lang="fi-FI" smtClean="0"/>
              <a:t>13.11.2024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7D4687-C847-40EC-8AA9-6B3943AAAC9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047030" y="6217199"/>
            <a:ext cx="617589" cy="288000"/>
          </a:xfrm>
        </p:spPr>
        <p:txBody>
          <a:bodyPr/>
          <a:lstStyle/>
          <a:p>
            <a:fld id="{EEBB0F66-B0A0-43D3-9504-7E3CCB79984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5936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87488" y="657227"/>
            <a:ext cx="10128779" cy="1008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
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7488" y="1844677"/>
            <a:ext cx="10128779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0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2" name="Tekstiruutu 1"/>
          <p:cNvSpPr txBox="1"/>
          <p:nvPr/>
        </p:nvSpPr>
        <p:spPr>
          <a:xfrm>
            <a:off x="432000" y="6217199"/>
            <a:ext cx="4704523" cy="28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UEF</a:t>
            </a:r>
            <a:r>
              <a:rPr lang="fi-FI" sz="1400" spc="-1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fi-FI" sz="1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fi-FI" sz="14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University</a:t>
            </a:r>
            <a:r>
              <a:rPr lang="fi-FI" sz="1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Eastern Finland</a:t>
            </a: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FDAD0391-EAEE-7843-BEA7-288335C8E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6614906"/>
            <a:ext cx="12192000" cy="243094"/>
          </a:xfrm>
          <a:prstGeom prst="rect">
            <a:avLst/>
          </a:prstGeom>
          <a:solidFill>
            <a:srgbClr val="009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3022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4000" b="1" i="0">
          <a:solidFill>
            <a:schemeClr val="tx1"/>
          </a:solidFill>
          <a:latin typeface="Open Sans ExtraBold" panose="020B0606030504020204" pitchFamily="34" charset="0"/>
          <a:ea typeface="Open Sans ExtraBold" panose="020B0606030504020204" pitchFamily="34" charset="0"/>
          <a:cs typeface="Open Sans ExtraBold" panose="020B0606030504020204" pitchFamily="34" charset="0"/>
        </a:defRPr>
      </a:lvl1pPr>
      <a:lvl2pPr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2pPr>
      <a:lvl3pPr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3pPr>
      <a:lvl4pPr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4pPr>
      <a:lvl5pPr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5pPr>
      <a:lvl6pPr marL="548626"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6pPr>
      <a:lvl7pPr marL="1097253"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7pPr>
      <a:lvl8pPr marL="1645879"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8pPr>
      <a:lvl9pPr marL="2194505"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9pPr>
    </p:titleStyle>
    <p:bodyStyle>
      <a:lvl1pPr marL="219071" indent="-219071" algn="l" rtl="0" eaLnBrk="1" fontAlgn="base" hangingPunct="1">
        <a:spcBef>
          <a:spcPct val="0"/>
        </a:spcBef>
        <a:spcAft>
          <a:spcPct val="30000"/>
        </a:spcAft>
        <a:buClr>
          <a:srgbClr val="077E9E"/>
        </a:buClr>
        <a:buFont typeface="Wingdings" pitchFamily="2" charset="2"/>
        <a:buChar char="§"/>
        <a:defRPr sz="2800" b="0" i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52457" indent="-318128" algn="l" rtl="0" eaLnBrk="1" fontAlgn="base" hangingPunct="1">
        <a:spcBef>
          <a:spcPct val="0"/>
        </a:spcBef>
        <a:spcAft>
          <a:spcPct val="30000"/>
        </a:spcAft>
        <a:buClr>
          <a:srgbClr val="077E9E"/>
        </a:buClr>
        <a:buChar char="–"/>
        <a:defRPr sz="2400" b="0" i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81070" indent="-213355" algn="l" rtl="0" eaLnBrk="1" fontAlgn="base" hangingPunct="1">
        <a:spcBef>
          <a:spcPct val="0"/>
        </a:spcBef>
        <a:spcAft>
          <a:spcPct val="30000"/>
        </a:spcAft>
        <a:buClr>
          <a:srgbClr val="077E9E"/>
        </a:buClr>
        <a:buChar char="•"/>
        <a:defRPr sz="2000" b="0" i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5876" indent="-209545" algn="l" rtl="0" eaLnBrk="1" fontAlgn="base" hangingPunct="1">
        <a:spcBef>
          <a:spcPct val="0"/>
        </a:spcBef>
        <a:spcAft>
          <a:spcPct val="30000"/>
        </a:spcAft>
        <a:buClr>
          <a:srgbClr val="077E9E"/>
        </a:buClr>
        <a:buChar char="–"/>
        <a:defRPr sz="1800" b="0" i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47825" indent="-226690" algn="l" rtl="0" eaLnBrk="1" fontAlgn="base" hangingPunct="1">
        <a:spcBef>
          <a:spcPct val="0"/>
        </a:spcBef>
        <a:spcAft>
          <a:spcPct val="30000"/>
        </a:spcAft>
        <a:buClr>
          <a:srgbClr val="077E9E"/>
        </a:buClr>
        <a:buChar char="»"/>
        <a:defRPr sz="1600" b="0" i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96451" indent="-226690" algn="l" rtl="0" eaLnBrk="1" fontAlgn="base" hangingPunct="1">
        <a:spcBef>
          <a:spcPct val="0"/>
        </a:spcBef>
        <a:spcAft>
          <a:spcPct val="30000"/>
        </a:spcAft>
        <a:buChar char="»"/>
        <a:defRPr sz="1680">
          <a:solidFill>
            <a:schemeClr val="tx1"/>
          </a:solidFill>
          <a:latin typeface="+mn-lt"/>
        </a:defRPr>
      </a:lvl6pPr>
      <a:lvl7pPr marL="3145077" indent="-226690" algn="l" rtl="0" eaLnBrk="1" fontAlgn="base" hangingPunct="1">
        <a:spcBef>
          <a:spcPct val="0"/>
        </a:spcBef>
        <a:spcAft>
          <a:spcPct val="30000"/>
        </a:spcAft>
        <a:buChar char="»"/>
        <a:defRPr sz="1680">
          <a:solidFill>
            <a:schemeClr val="tx1"/>
          </a:solidFill>
          <a:latin typeface="+mn-lt"/>
        </a:defRPr>
      </a:lvl7pPr>
      <a:lvl8pPr marL="3693704" indent="-226690" algn="l" rtl="0" eaLnBrk="1" fontAlgn="base" hangingPunct="1">
        <a:spcBef>
          <a:spcPct val="0"/>
        </a:spcBef>
        <a:spcAft>
          <a:spcPct val="30000"/>
        </a:spcAft>
        <a:buChar char="»"/>
        <a:defRPr sz="1680">
          <a:solidFill>
            <a:schemeClr val="tx1"/>
          </a:solidFill>
          <a:latin typeface="+mn-lt"/>
        </a:defRPr>
      </a:lvl8pPr>
      <a:lvl9pPr marL="4242330" indent="-226690" algn="l" rtl="0" eaLnBrk="1" fontAlgn="base" hangingPunct="1">
        <a:spcBef>
          <a:spcPct val="0"/>
        </a:spcBef>
        <a:spcAft>
          <a:spcPct val="30000"/>
        </a:spcAft>
        <a:buChar char="»"/>
        <a:defRPr sz="168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26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53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879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05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131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758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384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010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 descr="Otsikko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1487488" y="657227"/>
            <a:ext cx="10177199" cy="10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1027" name="Rectangle 3" descr="Sisältö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487487" y="1844676"/>
            <a:ext cx="10177200" cy="4196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0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17" name="Alatunnisteen paikkamerkki 3">
            <a:extLst>
              <a:ext uri="{FF2B5EF4-FFF2-40B4-BE49-F238E27FC236}">
                <a16:creationId xmlns:a16="http://schemas.microsoft.com/office/drawing/2014/main" id="{201B5D9D-32F8-420B-A119-93039E2A2A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3172" y="6217199"/>
            <a:ext cx="6251944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i-FI" dirty="0"/>
              <a:t>Author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presentation</a:t>
            </a:r>
            <a:r>
              <a:rPr lang="fi-FI" dirty="0"/>
              <a:t>, Name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event</a:t>
            </a:r>
            <a:endParaRPr lang="fi-FI" dirty="0"/>
          </a:p>
        </p:txBody>
      </p:sp>
      <p:sp>
        <p:nvSpPr>
          <p:cNvPr id="16" name="Päivämäärän paikkamerkki 2">
            <a:extLst>
              <a:ext uri="{FF2B5EF4-FFF2-40B4-BE49-F238E27FC236}">
                <a16:creationId xmlns:a16="http://schemas.microsoft.com/office/drawing/2014/main" id="{FA21F258-BC22-4053-B6F4-DA7B6909D7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02041" y="6215924"/>
            <a:ext cx="1040999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E3A6F43-8BDE-4324-9D50-9F0AABC6B5BF}" type="datetime1">
              <a:rPr lang="fi-FI" smtClean="0"/>
              <a:t>13.11.2024</a:t>
            </a:fld>
            <a:endParaRPr lang="fi-FI" dirty="0"/>
          </a:p>
        </p:txBody>
      </p:sp>
      <p:sp>
        <p:nvSpPr>
          <p:cNvPr id="18" name="Dian numeron paikkamerkki 4">
            <a:extLst>
              <a:ext uri="{FF2B5EF4-FFF2-40B4-BE49-F238E27FC236}">
                <a16:creationId xmlns:a16="http://schemas.microsoft.com/office/drawing/2014/main" id="{98F9103E-9854-4552-ABB5-F3417E133E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3040" y="6215924"/>
            <a:ext cx="617589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EEBB0F66-B0A0-43D3-9504-7E3CCB79984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Tekstiruutu 1"/>
          <p:cNvSpPr txBox="1"/>
          <p:nvPr/>
        </p:nvSpPr>
        <p:spPr>
          <a:xfrm>
            <a:off x="431371" y="6215924"/>
            <a:ext cx="4704523" cy="288000"/>
          </a:xfrm>
          <a:prstGeom prst="rect">
            <a:avLst/>
          </a:prstGeom>
          <a:noFill/>
        </p:spPr>
        <p:txBody>
          <a:bodyPr vert="horz" wrap="square" lIns="90000" tIns="46800" rIns="90000" bIns="46800" rtlCol="0" anchor="ctr" anchorCtr="0">
            <a:noAutofit/>
          </a:bodyPr>
          <a:lstStyle/>
          <a:p>
            <a:r>
              <a:rPr lang="fi-FI" sz="1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UEF</a:t>
            </a:r>
            <a:r>
              <a:rPr lang="fi-FI" sz="1400" spc="-1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fi-FI" sz="1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fi-FI" sz="14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University</a:t>
            </a:r>
            <a:r>
              <a:rPr lang="fi-FI" sz="1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Eastern Finland</a:t>
            </a: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D9C35FBA-2021-8F42-B6EE-3DA741C8F8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6614906"/>
            <a:ext cx="12192000" cy="243094"/>
          </a:xfrm>
          <a:prstGeom prst="rect">
            <a:avLst/>
          </a:prstGeom>
          <a:solidFill>
            <a:srgbClr val="009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7423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</p:sldLayoutIdLst>
  <p:hf hdr="0"/>
  <p:txStyles>
    <p:titleStyle>
      <a:lvl1pPr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4000" b="1" i="0">
          <a:solidFill>
            <a:schemeClr val="tx1"/>
          </a:solidFill>
          <a:latin typeface="Open Sans ExtraBold" panose="020B0606030504020204" pitchFamily="34" charset="0"/>
          <a:ea typeface="Open Sans ExtraBold" panose="020B0606030504020204" pitchFamily="34" charset="0"/>
          <a:cs typeface="Open Sans ExtraBold" panose="020B0606030504020204" pitchFamily="34" charset="0"/>
        </a:defRPr>
      </a:lvl1pPr>
      <a:lvl2pPr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2pPr>
      <a:lvl3pPr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3pPr>
      <a:lvl4pPr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4pPr>
      <a:lvl5pPr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5pPr>
      <a:lvl6pPr marL="548626"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6pPr>
      <a:lvl7pPr marL="1097253"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7pPr>
      <a:lvl8pPr marL="1645879"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8pPr>
      <a:lvl9pPr marL="2194505"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9pPr>
    </p:titleStyle>
    <p:bodyStyle>
      <a:lvl1pPr marL="219071" indent="-219071" algn="l" rtl="0" eaLnBrk="1" fontAlgn="base" hangingPunct="1">
        <a:spcBef>
          <a:spcPct val="0"/>
        </a:spcBef>
        <a:spcAft>
          <a:spcPct val="30000"/>
        </a:spcAft>
        <a:buClr>
          <a:srgbClr val="077E9E"/>
        </a:buClr>
        <a:buFont typeface="Wingdings" pitchFamily="2" charset="2"/>
        <a:buChar char="§"/>
        <a:defRPr sz="28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52457" indent="-318128" algn="l" rtl="0" eaLnBrk="1" fontAlgn="base" hangingPunct="1">
        <a:spcBef>
          <a:spcPct val="0"/>
        </a:spcBef>
        <a:spcAft>
          <a:spcPct val="30000"/>
        </a:spcAft>
        <a:buClr>
          <a:srgbClr val="077E9E"/>
        </a:buClr>
        <a:buChar char="–"/>
        <a:defRPr sz="24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81070" indent="-213355" algn="l" rtl="0" eaLnBrk="1" fontAlgn="base" hangingPunct="1">
        <a:spcBef>
          <a:spcPct val="0"/>
        </a:spcBef>
        <a:spcAft>
          <a:spcPct val="30000"/>
        </a:spcAft>
        <a:buClr>
          <a:srgbClr val="077E9E"/>
        </a:buClr>
        <a:buChar char="•"/>
        <a:defRPr sz="20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5876" indent="-209545" algn="l" rtl="0" eaLnBrk="1" fontAlgn="base" hangingPunct="1">
        <a:spcBef>
          <a:spcPct val="0"/>
        </a:spcBef>
        <a:spcAft>
          <a:spcPct val="30000"/>
        </a:spcAft>
        <a:buClr>
          <a:srgbClr val="077E9E"/>
        </a:buClr>
        <a:buChar char="–"/>
        <a:defRPr sz="18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47825" indent="-226690" algn="l" rtl="0" eaLnBrk="1" fontAlgn="base" hangingPunct="1">
        <a:spcBef>
          <a:spcPct val="0"/>
        </a:spcBef>
        <a:spcAft>
          <a:spcPct val="30000"/>
        </a:spcAft>
        <a:buClr>
          <a:srgbClr val="077E9E"/>
        </a:buClr>
        <a:buChar char="»"/>
        <a:defRPr sz="16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96451" indent="-226690" algn="l" rtl="0" eaLnBrk="1" fontAlgn="base" hangingPunct="1">
        <a:spcBef>
          <a:spcPct val="0"/>
        </a:spcBef>
        <a:spcAft>
          <a:spcPct val="30000"/>
        </a:spcAft>
        <a:buChar char="»"/>
        <a:defRPr sz="1680">
          <a:solidFill>
            <a:schemeClr val="tx1"/>
          </a:solidFill>
          <a:latin typeface="+mn-lt"/>
        </a:defRPr>
      </a:lvl6pPr>
      <a:lvl7pPr marL="3145077" indent="-226690" algn="l" rtl="0" eaLnBrk="1" fontAlgn="base" hangingPunct="1">
        <a:spcBef>
          <a:spcPct val="0"/>
        </a:spcBef>
        <a:spcAft>
          <a:spcPct val="30000"/>
        </a:spcAft>
        <a:buChar char="»"/>
        <a:defRPr sz="1680">
          <a:solidFill>
            <a:schemeClr val="tx1"/>
          </a:solidFill>
          <a:latin typeface="+mn-lt"/>
        </a:defRPr>
      </a:lvl7pPr>
      <a:lvl8pPr marL="3693704" indent="-226690" algn="l" rtl="0" eaLnBrk="1" fontAlgn="base" hangingPunct="1">
        <a:spcBef>
          <a:spcPct val="0"/>
        </a:spcBef>
        <a:spcAft>
          <a:spcPct val="30000"/>
        </a:spcAft>
        <a:buChar char="»"/>
        <a:defRPr sz="1680">
          <a:solidFill>
            <a:schemeClr val="tx1"/>
          </a:solidFill>
          <a:latin typeface="+mn-lt"/>
        </a:defRPr>
      </a:lvl8pPr>
      <a:lvl9pPr marL="4242330" indent="-226690" algn="l" rtl="0" eaLnBrk="1" fontAlgn="base" hangingPunct="1">
        <a:spcBef>
          <a:spcPct val="0"/>
        </a:spcBef>
        <a:spcAft>
          <a:spcPct val="30000"/>
        </a:spcAft>
        <a:buChar char="»"/>
        <a:defRPr sz="168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26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53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879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05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131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758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384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010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7292" y="2824132"/>
            <a:ext cx="10657416" cy="691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7292" y="3479205"/>
            <a:ext cx="10657416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000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subtitle</a:t>
            </a:r>
            <a:r>
              <a:rPr lang="fi-FI" dirty="0"/>
              <a:t>/</a:t>
            </a:r>
            <a:r>
              <a:rPr lang="fi-FI" dirty="0" err="1"/>
              <a:t>text</a:t>
            </a:r>
            <a:endParaRPr lang="fi-FI" dirty="0"/>
          </a:p>
        </p:txBody>
      </p:sp>
      <p:sp>
        <p:nvSpPr>
          <p:cNvPr id="16" name="Tekstiruutu 15"/>
          <p:cNvSpPr txBox="1"/>
          <p:nvPr/>
        </p:nvSpPr>
        <p:spPr>
          <a:xfrm>
            <a:off x="431371" y="6217200"/>
            <a:ext cx="4704523" cy="288000"/>
          </a:xfrm>
          <a:prstGeom prst="rect">
            <a:avLst/>
          </a:prstGeom>
          <a:noFill/>
        </p:spPr>
        <p:txBody>
          <a:bodyPr wrap="square" lIns="90000" tIns="46800" rIns="90000" bIns="46800" rtlCol="0" anchor="ctr" anchorCtr="0">
            <a:spAutoFit/>
          </a:bodyPr>
          <a:lstStyle/>
          <a:p>
            <a:r>
              <a:rPr lang="fi-FI" sz="1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UEF</a:t>
            </a:r>
            <a:r>
              <a:rPr lang="fi-FI" sz="1400" spc="-1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fi-FI" sz="1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fi-FI" sz="14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University</a:t>
            </a:r>
            <a:r>
              <a:rPr lang="fi-FI" sz="1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Eastern Finland</a:t>
            </a:r>
          </a:p>
        </p:txBody>
      </p:sp>
      <p:sp>
        <p:nvSpPr>
          <p:cNvPr id="17" name="Alatunnisteen paikkamerkki 3">
            <a:extLst>
              <a:ext uri="{FF2B5EF4-FFF2-40B4-BE49-F238E27FC236}">
                <a16:creationId xmlns:a16="http://schemas.microsoft.com/office/drawing/2014/main" id="{FEC21096-5745-4587-AAF1-4FA0C90BCF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2000" y="6217199"/>
            <a:ext cx="6253200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i-FI" dirty="0"/>
              <a:t>Author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presentation</a:t>
            </a:r>
            <a:r>
              <a:rPr lang="fi-FI" dirty="0"/>
              <a:t>, Name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event</a:t>
            </a:r>
            <a:endParaRPr lang="fi-FI" dirty="0"/>
          </a:p>
        </p:txBody>
      </p:sp>
      <p:sp>
        <p:nvSpPr>
          <p:cNvPr id="15" name="Päivämäärän paikkamerkki 2">
            <a:extLst>
              <a:ext uri="{FF2B5EF4-FFF2-40B4-BE49-F238E27FC236}">
                <a16:creationId xmlns:a16="http://schemas.microsoft.com/office/drawing/2014/main" id="{46225150-54C7-4A08-B06D-1382B9545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01600" y="6217199"/>
            <a:ext cx="1040999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69E2235-F8DF-47C7-86F2-B50E00A866DC}" type="datetime1">
              <a:rPr lang="fi-FI" smtClean="0"/>
              <a:t>13.11.2024</a:t>
            </a:fld>
            <a:endParaRPr lang="fi-FI"/>
          </a:p>
        </p:txBody>
      </p:sp>
      <p:sp>
        <p:nvSpPr>
          <p:cNvPr id="18" name="Dian numeron paikkamerkki 4">
            <a:extLst>
              <a:ext uri="{FF2B5EF4-FFF2-40B4-BE49-F238E27FC236}">
                <a16:creationId xmlns:a16="http://schemas.microsoft.com/office/drawing/2014/main" id="{C83E7D4A-667A-4582-916F-91E8C7FC19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2000" y="6217199"/>
            <a:ext cx="617589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EEBB0F66-B0A0-43D3-9504-7E3CCB79984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3836E4BB-6822-4C48-8978-A0DE71611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6614906"/>
            <a:ext cx="12192000" cy="243094"/>
          </a:xfrm>
          <a:prstGeom prst="rect">
            <a:avLst/>
          </a:prstGeom>
          <a:solidFill>
            <a:srgbClr val="009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44277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</p:sldLayoutIdLst>
  <p:hf hdr="0"/>
  <p:txStyles>
    <p:titleStyle>
      <a:lvl1pPr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4000" b="1" i="0">
          <a:solidFill>
            <a:schemeClr val="tx1"/>
          </a:solidFill>
          <a:latin typeface="Open Sans ExtraBold" panose="020B0606030504020204" pitchFamily="34" charset="0"/>
          <a:ea typeface="Open Sans ExtraBold" panose="020B0606030504020204" pitchFamily="34" charset="0"/>
          <a:cs typeface="Open Sans ExtraBold" panose="020B0606030504020204" pitchFamily="34" charset="0"/>
        </a:defRPr>
      </a:lvl1pPr>
      <a:lvl2pPr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2pPr>
      <a:lvl3pPr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3pPr>
      <a:lvl4pPr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4pPr>
      <a:lvl5pPr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5pPr>
      <a:lvl6pPr marL="548626"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6pPr>
      <a:lvl7pPr marL="1097253"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7pPr>
      <a:lvl8pPr marL="1645879"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8pPr>
      <a:lvl9pPr marL="2194505"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9pPr>
    </p:titleStyle>
    <p:bodyStyle>
      <a:lvl1pPr marL="0" indent="0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None/>
        <a:defRPr sz="2800" b="0" i="0">
          <a:solidFill>
            <a:schemeClr val="tx1"/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1pPr>
      <a:lvl2pPr marL="434329" indent="0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None/>
        <a:defRPr>
          <a:solidFill>
            <a:srgbClr val="353535"/>
          </a:solidFill>
          <a:latin typeface="+mn-lt"/>
        </a:defRPr>
      </a:lvl2pPr>
      <a:lvl3pPr marL="967716" indent="0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None/>
        <a:defRPr sz="1920">
          <a:solidFill>
            <a:srgbClr val="353535"/>
          </a:solidFill>
          <a:latin typeface="+mn-lt"/>
        </a:defRPr>
      </a:lvl3pPr>
      <a:lvl4pPr marL="1396330" indent="0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None/>
        <a:defRPr sz="1680">
          <a:solidFill>
            <a:srgbClr val="353535"/>
          </a:solidFill>
          <a:latin typeface="+mn-lt"/>
        </a:defRPr>
      </a:lvl4pPr>
      <a:lvl5pPr marL="1821134" indent="0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None/>
        <a:defRPr sz="1680">
          <a:solidFill>
            <a:srgbClr val="353535"/>
          </a:solidFill>
          <a:latin typeface="+mn-lt"/>
        </a:defRPr>
      </a:lvl5pPr>
      <a:lvl6pPr marL="2596451" indent="-226690" algn="l" rtl="0" eaLnBrk="1" fontAlgn="base" hangingPunct="1">
        <a:spcBef>
          <a:spcPct val="0"/>
        </a:spcBef>
        <a:spcAft>
          <a:spcPct val="30000"/>
        </a:spcAft>
        <a:buChar char="»"/>
        <a:defRPr sz="1680">
          <a:solidFill>
            <a:schemeClr val="tx1"/>
          </a:solidFill>
          <a:latin typeface="+mn-lt"/>
        </a:defRPr>
      </a:lvl6pPr>
      <a:lvl7pPr marL="3145077" indent="-226690" algn="l" rtl="0" eaLnBrk="1" fontAlgn="base" hangingPunct="1">
        <a:spcBef>
          <a:spcPct val="0"/>
        </a:spcBef>
        <a:spcAft>
          <a:spcPct val="30000"/>
        </a:spcAft>
        <a:buChar char="»"/>
        <a:defRPr sz="1680">
          <a:solidFill>
            <a:schemeClr val="tx1"/>
          </a:solidFill>
          <a:latin typeface="+mn-lt"/>
        </a:defRPr>
      </a:lvl7pPr>
      <a:lvl8pPr marL="3693704" indent="-226690" algn="l" rtl="0" eaLnBrk="1" fontAlgn="base" hangingPunct="1">
        <a:spcBef>
          <a:spcPct val="0"/>
        </a:spcBef>
        <a:spcAft>
          <a:spcPct val="30000"/>
        </a:spcAft>
        <a:buChar char="»"/>
        <a:defRPr sz="1680">
          <a:solidFill>
            <a:schemeClr val="tx1"/>
          </a:solidFill>
          <a:latin typeface="+mn-lt"/>
        </a:defRPr>
      </a:lvl8pPr>
      <a:lvl9pPr marL="4242330" indent="-226690" algn="l" rtl="0" eaLnBrk="1" fontAlgn="base" hangingPunct="1">
        <a:spcBef>
          <a:spcPct val="0"/>
        </a:spcBef>
        <a:spcAft>
          <a:spcPct val="30000"/>
        </a:spcAft>
        <a:buChar char="»"/>
        <a:defRPr sz="168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26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53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879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05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131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758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384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010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on paikkamerkki 4">
            <a:extLst>
              <a:ext uri="{FF2B5EF4-FFF2-40B4-BE49-F238E27FC236}">
                <a16:creationId xmlns:a16="http://schemas.microsoft.com/office/drawing/2014/main" id="{DE9C5905-11AF-4A81-B918-315966311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6800" y="365125"/>
            <a:ext cx="10274398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A911E493-C6E1-4F25-82FE-6406473295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6800" y="1825625"/>
            <a:ext cx="10274398" cy="4107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4198E355-A7E0-4858-BF2F-D2C9A14EBCDA}"/>
              </a:ext>
            </a:extLst>
          </p:cNvPr>
          <p:cNvSpPr txBox="1"/>
          <p:nvPr/>
        </p:nvSpPr>
        <p:spPr>
          <a:xfrm>
            <a:off x="431371" y="6217200"/>
            <a:ext cx="4704523" cy="288000"/>
          </a:xfrm>
          <a:prstGeom prst="rect">
            <a:avLst/>
          </a:prstGeom>
          <a:noFill/>
        </p:spPr>
        <p:txBody>
          <a:bodyPr wrap="square" lIns="90000" tIns="46800" rIns="90000" bIns="46800" rtlCol="0" anchor="ctr" anchorCtr="0">
            <a:spAutoFit/>
          </a:bodyPr>
          <a:lstStyle/>
          <a:p>
            <a:r>
              <a:rPr lang="fi-FI" sz="1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UEF</a:t>
            </a:r>
            <a:r>
              <a:rPr lang="fi-FI" sz="1400" spc="-1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fi-FI" sz="1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fi-FI" sz="14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University</a:t>
            </a:r>
            <a:r>
              <a:rPr lang="fi-FI" sz="1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Eastern Finland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33F5C535-0370-4080-BB9D-023BC87A87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2000" y="6217200"/>
            <a:ext cx="6253200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r"/>
            <a:r>
              <a:rPr lang="fi-FI" dirty="0"/>
              <a:t>Author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presentation</a:t>
            </a:r>
            <a:r>
              <a:rPr lang="fi-FI" dirty="0"/>
              <a:t>, Name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event</a:t>
            </a:r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83A45D08-D7BD-4296-8D1D-D35BD3F370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01600" y="6217200"/>
            <a:ext cx="1040400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4537718C-E7C6-4A7E-9A57-A0461A6E8F98}" type="datetimeFigureOut">
              <a:rPr lang="fi-FI" smtClean="0"/>
              <a:pPr/>
              <a:t>13.11.2024</a:t>
            </a:fld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4871E3D4-4CC6-49C2-9ED5-54B7010E08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2000" y="6217200"/>
            <a:ext cx="619200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EDA13E43-8BC8-48FB-A94B-C304C3541EED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363C0CE2-764E-EA45-B55A-F7E46D2E46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6614906"/>
            <a:ext cx="12192000" cy="243094"/>
          </a:xfrm>
          <a:prstGeom prst="rect">
            <a:avLst/>
          </a:prstGeom>
          <a:solidFill>
            <a:srgbClr val="009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8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7" r:id="rId2"/>
  </p:sldLayoutIdLst>
  <p:hf hdr="0"/>
  <p:txStyles>
    <p:titleStyle>
      <a:lvl1pPr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4000" b="1">
          <a:solidFill>
            <a:srgbClr val="353535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2pPr>
      <a:lvl3pPr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3pPr>
      <a:lvl4pPr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4pPr>
      <a:lvl5pPr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5pPr>
      <a:lvl6pPr marL="548626"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6pPr>
      <a:lvl7pPr marL="1097253"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7pPr>
      <a:lvl8pPr marL="1645879"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8pPr>
      <a:lvl9pPr marL="2194505"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9pPr>
    </p:titleStyle>
    <p:bodyStyle>
      <a:lvl1pPr marL="219071" indent="-219071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Char char="•"/>
        <a:defRPr sz="2800">
          <a:solidFill>
            <a:srgbClr val="353535"/>
          </a:solidFill>
          <a:latin typeface="+mn-lt"/>
          <a:ea typeface="+mn-ea"/>
          <a:cs typeface="+mn-cs"/>
        </a:defRPr>
      </a:lvl1pPr>
      <a:lvl2pPr marL="752457" indent="-318128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Char char="–"/>
        <a:defRPr sz="2400">
          <a:solidFill>
            <a:srgbClr val="353535"/>
          </a:solidFill>
          <a:latin typeface="+mn-lt"/>
        </a:defRPr>
      </a:lvl2pPr>
      <a:lvl3pPr marL="1181070" indent="-213355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Char char="•"/>
        <a:defRPr sz="2000">
          <a:solidFill>
            <a:srgbClr val="353535"/>
          </a:solidFill>
          <a:latin typeface="+mn-lt"/>
        </a:defRPr>
      </a:lvl3pPr>
      <a:lvl4pPr marL="1605876" indent="-209545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Char char="–"/>
        <a:defRPr sz="1800">
          <a:solidFill>
            <a:srgbClr val="353535"/>
          </a:solidFill>
          <a:latin typeface="+mn-lt"/>
        </a:defRPr>
      </a:lvl4pPr>
      <a:lvl5pPr marL="2047825" indent="-226690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Char char="»"/>
        <a:defRPr sz="1600">
          <a:solidFill>
            <a:srgbClr val="353535"/>
          </a:solidFill>
          <a:latin typeface="+mn-lt"/>
        </a:defRPr>
      </a:lvl5pPr>
      <a:lvl6pPr marL="2596451" indent="-226690" algn="l" rtl="0" eaLnBrk="1" fontAlgn="base" hangingPunct="1">
        <a:spcBef>
          <a:spcPct val="0"/>
        </a:spcBef>
        <a:spcAft>
          <a:spcPct val="30000"/>
        </a:spcAft>
        <a:buChar char="»"/>
        <a:defRPr sz="1680">
          <a:solidFill>
            <a:schemeClr val="tx1"/>
          </a:solidFill>
          <a:latin typeface="+mn-lt"/>
        </a:defRPr>
      </a:lvl6pPr>
      <a:lvl7pPr marL="3145077" indent="-226690" algn="l" rtl="0" eaLnBrk="1" fontAlgn="base" hangingPunct="1">
        <a:spcBef>
          <a:spcPct val="0"/>
        </a:spcBef>
        <a:spcAft>
          <a:spcPct val="30000"/>
        </a:spcAft>
        <a:buChar char="»"/>
        <a:defRPr sz="1680">
          <a:solidFill>
            <a:schemeClr val="tx1"/>
          </a:solidFill>
          <a:latin typeface="+mn-lt"/>
        </a:defRPr>
      </a:lvl7pPr>
      <a:lvl8pPr marL="3693704" indent="-226690" algn="l" rtl="0" eaLnBrk="1" fontAlgn="base" hangingPunct="1">
        <a:spcBef>
          <a:spcPct val="0"/>
        </a:spcBef>
        <a:spcAft>
          <a:spcPct val="30000"/>
        </a:spcAft>
        <a:buChar char="»"/>
        <a:defRPr sz="1680">
          <a:solidFill>
            <a:schemeClr val="tx1"/>
          </a:solidFill>
          <a:latin typeface="+mn-lt"/>
        </a:defRPr>
      </a:lvl8pPr>
      <a:lvl9pPr marL="4242330" indent="-226690" algn="l" rtl="0" eaLnBrk="1" fontAlgn="base" hangingPunct="1">
        <a:spcBef>
          <a:spcPct val="0"/>
        </a:spcBef>
        <a:spcAft>
          <a:spcPct val="30000"/>
        </a:spcAft>
        <a:buChar char="»"/>
        <a:defRPr sz="168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26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53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879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05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131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758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384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010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minna.rahnasto-rilla@uef.fi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Relationship Id="rId4" Type="http://schemas.openxmlformats.org/officeDocument/2006/relationships/hyperlink" Target="mailto:manna.satama@uef.fi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ef.fi/fi/datatuki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uviasuomesta.fi/vuoristorata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blogs.uef.fi/ueflibrary/tutkimusaineisto-haltuun-mastering-the-research-data/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kuviasuomesta.fi/heinaseipaat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22EAD3F-CE3D-4D80-8104-1869838D09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406" y="2274666"/>
            <a:ext cx="11255188" cy="1555373"/>
          </a:xfrm>
        </p:spPr>
        <p:txBody>
          <a:bodyPr/>
          <a:lstStyle/>
          <a:p>
            <a:r>
              <a:rPr lang="fi-FI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Datanhallinnan taitojen oppimista yhdessä tutkijoiden ja opiskelijoiden kanssa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518EC9F-BD6E-422C-BFAF-BF59E3BF0C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2636" y="4206686"/>
            <a:ext cx="10466728" cy="1333502"/>
          </a:xfrm>
        </p:spPr>
        <p:txBody>
          <a:bodyPr/>
          <a:lstStyle/>
          <a:p>
            <a:r>
              <a:rPr lang="fi-FI" dirty="0"/>
              <a:t>Ymmärsinkö oikein? Informaatioympäristön muutos, tiedon ymmärrys ja käsitteleminen</a:t>
            </a:r>
          </a:p>
          <a:p>
            <a:r>
              <a:rPr lang="fi-FI" dirty="0" err="1"/>
              <a:t>STKS:n</a:t>
            </a:r>
            <a:r>
              <a:rPr lang="fi-FI" dirty="0"/>
              <a:t> seminaari 15.11.2024</a:t>
            </a:r>
          </a:p>
          <a:p>
            <a:endParaRPr lang="fi-FI" dirty="0"/>
          </a:p>
          <a:p>
            <a:r>
              <a:rPr lang="fi-FI" dirty="0"/>
              <a:t>Minna Rahnasto-Rilla ja Manna Satama (Itä-Suomen yliopiston kirjasto / datatiimi)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1B8E2A98-DF5A-1AAE-2A16-C69D11DF74BA}"/>
              </a:ext>
            </a:extLst>
          </p:cNvPr>
          <p:cNvSpPr txBox="1"/>
          <p:nvPr/>
        </p:nvSpPr>
        <p:spPr>
          <a:xfrm>
            <a:off x="10609946" y="6199094"/>
            <a:ext cx="1438835" cy="376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CC BY 4.0</a:t>
            </a:r>
          </a:p>
        </p:txBody>
      </p:sp>
    </p:spTree>
    <p:extLst>
      <p:ext uri="{BB962C8B-B14F-4D97-AF65-F5344CB8AC3E}">
        <p14:creationId xmlns:p14="http://schemas.microsoft.com/office/powerpoint/2010/main" val="504893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piha-, taivas, ruoho, kasvi&#10;&#10;Kuvaus luotu automaattisesti">
            <a:extLst>
              <a:ext uri="{FF2B5EF4-FFF2-40B4-BE49-F238E27FC236}">
                <a16:creationId xmlns:a16="http://schemas.microsoft.com/office/drawing/2014/main" id="{016E053D-D9EC-3F85-0615-47AA649223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270" y="193038"/>
            <a:ext cx="9911459" cy="4684713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id="{DADFB4F6-3080-1262-EF0B-CBC2C9577E3A}"/>
              </a:ext>
            </a:extLst>
          </p:cNvPr>
          <p:cNvSpPr/>
          <p:nvPr/>
        </p:nvSpPr>
        <p:spPr>
          <a:xfrm>
            <a:off x="2180492" y="5238096"/>
            <a:ext cx="7043895" cy="14268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4000" dirty="0">
                <a:solidFill>
                  <a:schemeClr val="tx1"/>
                </a:solidFill>
                <a:latin typeface="+mj-lt"/>
              </a:rPr>
              <a:t>Kiitos!</a:t>
            </a:r>
          </a:p>
          <a:p>
            <a:pPr algn="ctr"/>
            <a:endParaRPr lang="fi-FI" dirty="0">
              <a:hlinkClick r:id="rId3"/>
            </a:endParaRPr>
          </a:p>
          <a:p>
            <a:pPr algn="ctr"/>
            <a:r>
              <a:rPr lang="fi-FI" dirty="0">
                <a:hlinkClick r:id="rId3"/>
              </a:rPr>
              <a:t>minna.rahnasto-rilla@uef.fi</a:t>
            </a:r>
            <a:endParaRPr lang="fi-FI" dirty="0"/>
          </a:p>
          <a:p>
            <a:pPr algn="ctr"/>
            <a:r>
              <a:rPr lang="fi-FI" dirty="0">
                <a:hlinkClick r:id="rId4"/>
              </a:rPr>
              <a:t>manna.satama@uef.fi</a:t>
            </a:r>
            <a:endParaRPr lang="fi-FI" dirty="0"/>
          </a:p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67949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ECDFB1F-1DFC-BD90-4271-1634F6A54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3429" y="352801"/>
            <a:ext cx="10177200" cy="1008064"/>
          </a:xfrm>
        </p:spPr>
        <p:txBody>
          <a:bodyPr/>
          <a:lstStyle/>
          <a:p>
            <a:r>
              <a:rPr lang="fi-FI" dirty="0"/>
              <a:t>Lähtökohtia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A96E50B-C87C-19F5-2666-2F2C36C26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069" y="1660195"/>
            <a:ext cx="6043014" cy="3144182"/>
          </a:xfrm>
        </p:spPr>
        <p:txBody>
          <a:bodyPr/>
          <a:lstStyle/>
          <a:p>
            <a:pPr marL="0" indent="0" algn="l" rtl="0" fontAlgn="base">
              <a:lnSpc>
                <a:spcPts val="1657"/>
              </a:lnSpc>
              <a:buNone/>
            </a:pPr>
            <a:r>
              <a:rPr lang="fi-FI" sz="1800" b="0" i="0" dirty="0">
                <a:solidFill>
                  <a:srgbClr val="000000"/>
                </a:solidFill>
                <a:effectLst/>
                <a:latin typeface="Aptos"/>
              </a:rPr>
              <a:t>  </a:t>
            </a:r>
            <a:endParaRPr lang="fi-FI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r>
              <a:rPr lang="fi-FI" dirty="0"/>
              <a:t>Kirjaston datatiimi koordinoi </a:t>
            </a:r>
            <a:r>
              <a:rPr lang="fi-FI" dirty="0">
                <a:hlinkClick r:id="rId3"/>
              </a:rPr>
              <a:t>UEF Datatukea </a:t>
            </a:r>
            <a:r>
              <a:rPr lang="fi-FI" dirty="0"/>
              <a:t>datanhallinnan ns. yleisasiantuntijoina</a:t>
            </a:r>
          </a:p>
          <a:p>
            <a:r>
              <a:rPr lang="fi-FI" dirty="0"/>
              <a:t>Henkilömäärä 2024:                    htv 2 x 100 %, 2 x n. 30 %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BF460F-E552-7218-59EB-706BEACB5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B0F66-B0A0-43D3-9504-7E3CCB799844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AAC35121-3EDA-F867-4C99-B9BFC8582FF1}"/>
              </a:ext>
            </a:extLst>
          </p:cNvPr>
          <p:cNvSpPr txBox="1"/>
          <p:nvPr/>
        </p:nvSpPr>
        <p:spPr>
          <a:xfrm>
            <a:off x="6400801" y="1276142"/>
            <a:ext cx="5359828" cy="415498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i-FI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”…</a:t>
            </a:r>
            <a:r>
              <a:rPr lang="fi-FI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palveluita ja koulutusta </a:t>
            </a:r>
            <a:r>
              <a:rPr lang="fi-FI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tukemaan yliopiston </a:t>
            </a:r>
            <a:r>
              <a:rPr lang="fi-FI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tutkijoiden</a:t>
            </a:r>
            <a:r>
              <a:rPr lang="fi-FI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tutkimusdatanhallintaa tutkimuksen eri vaiheissa.”</a:t>
            </a:r>
          </a:p>
          <a:p>
            <a:endParaRPr lang="fi-FI" sz="2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fi-FI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”…</a:t>
            </a:r>
            <a:r>
              <a:rPr lang="fi-FI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kirjaston, tietotekniikkapalveluiden, lakipalveluiden, tietoaineistojen hallinnan, tietosuojan ja tietoturvan asiantuntijat </a:t>
            </a:r>
            <a:r>
              <a:rPr lang="fi-FI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kootusti yhden </a:t>
            </a:r>
            <a:r>
              <a:rPr lang="fi-FI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palveluosoitteen</a:t>
            </a:r>
            <a:r>
              <a:rPr lang="fi-FI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kautta.”</a:t>
            </a:r>
          </a:p>
        </p:txBody>
      </p:sp>
    </p:spTree>
    <p:extLst>
      <p:ext uri="{BB962C8B-B14F-4D97-AF65-F5344CB8AC3E}">
        <p14:creationId xmlns:p14="http://schemas.microsoft.com/office/powerpoint/2010/main" val="1015017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D8D11A3-5D73-E38F-9484-DD2124C79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488" y="352801"/>
            <a:ext cx="10177131" cy="1008064"/>
          </a:xfrm>
        </p:spPr>
        <p:txBody>
          <a:bodyPr/>
          <a:lstStyle/>
          <a:p>
            <a:r>
              <a:rPr lang="fi-FI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Tietoasiantuntijan osaaminen ja tutkijoiden tukeminen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98F15F1-7728-C868-0845-2EF9A2C98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299" y="1925436"/>
            <a:ext cx="5675754" cy="3891664"/>
          </a:xfrm>
        </p:spPr>
        <p:txBody>
          <a:bodyPr/>
          <a:lstStyle/>
          <a:p>
            <a:r>
              <a:rPr lang="fi-FI" dirty="0"/>
              <a:t>Palveluntarve =&gt; Rajanvetoa yleisen ja syvällisemmän tiedon välillä =&gt; Miten vastataan tutkijan datatyyppi-/alakohtaisiin tarpeisiin?</a:t>
            </a:r>
          </a:p>
          <a:p>
            <a:endParaRPr lang="fi-FI" dirty="0"/>
          </a:p>
          <a:p>
            <a:r>
              <a:rPr lang="fi-FI" dirty="0"/>
              <a:t>Oma osaaminen</a:t>
            </a:r>
          </a:p>
          <a:p>
            <a:endParaRPr lang="fi-FI" dirty="0"/>
          </a:p>
        </p:txBody>
      </p:sp>
      <p:pic>
        <p:nvPicPr>
          <p:cNvPr id="9" name="Kuvan paikkamerkki 8" descr="Kuva, joka sisältää kohteen pilvi, taivas, piha-, puu&#10;&#10;Kuvaus luotu automaattisesti">
            <a:extLst>
              <a:ext uri="{FF2B5EF4-FFF2-40B4-BE49-F238E27FC236}">
                <a16:creationId xmlns:a16="http://schemas.microsoft.com/office/drawing/2014/main" id="{824A107C-C7EB-4021-E66A-E6EACB057803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8" r="14498"/>
          <a:stretch>
            <a:fillRect/>
          </a:stretch>
        </p:blipFill>
        <p:spPr>
          <a:xfrm>
            <a:off x="7246607" y="1354930"/>
            <a:ext cx="4514022" cy="42382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5E95B3E4-B8DC-1157-3436-509AF2DEFBB4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8E3A6F43-8BDE-4324-9D50-9F0AABC6B5BF}" type="datetime1">
              <a:rPr lang="fi-FI" smtClean="0"/>
              <a:t>13.11.2024</a:t>
            </a:fld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BBDC0A5-1434-8328-C8EC-023279F8412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EBB0F66-B0A0-43D3-9504-7E3CCB799844}" type="slidenum">
              <a:rPr lang="fi-FI" smtClean="0"/>
              <a:pPr/>
              <a:t>3</a:t>
            </a:fld>
            <a:endParaRPr lang="fi-FI" dirty="0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F4634271-9BAA-BDB8-D92D-F3C683C8C749}"/>
              </a:ext>
            </a:extLst>
          </p:cNvPr>
          <p:cNvSpPr txBox="1"/>
          <p:nvPr/>
        </p:nvSpPr>
        <p:spPr>
          <a:xfrm>
            <a:off x="7228100" y="5779502"/>
            <a:ext cx="42237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CC0 (</a:t>
            </a:r>
            <a:r>
              <a:rPr lang="fi-FI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Kuvia Suomesta, R. Piirainen</a:t>
            </a:r>
            <a:r>
              <a:rPr lang="fi-FI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65095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3C3ECD0-4CB7-59EF-A26F-32FD992AC78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39677" y="295591"/>
            <a:ext cx="10177462" cy="1008063"/>
          </a:xfrm>
        </p:spPr>
        <p:txBody>
          <a:bodyPr/>
          <a:lstStyle/>
          <a:p>
            <a:r>
              <a:rPr lang="fi-FI" dirty="0">
                <a:hlinkClick r:id="rId2"/>
              </a:rPr>
              <a:t>Tutkimusaineisto haltuun | </a:t>
            </a:r>
            <a:r>
              <a:rPr lang="fi-FI" dirty="0" err="1">
                <a:hlinkClick r:id="rId2"/>
              </a:rPr>
              <a:t>Mastering</a:t>
            </a:r>
            <a:r>
              <a:rPr lang="fi-FI" dirty="0">
                <a:hlinkClick r:id="rId2"/>
              </a:rPr>
              <a:t> </a:t>
            </a:r>
            <a:r>
              <a:rPr lang="fi-FI" dirty="0" err="1">
                <a:hlinkClick r:id="rId2"/>
              </a:rPr>
              <a:t>the</a:t>
            </a:r>
            <a:r>
              <a:rPr lang="fi-FI" dirty="0">
                <a:hlinkClick r:id="rId2"/>
              </a:rPr>
              <a:t> </a:t>
            </a:r>
            <a:r>
              <a:rPr lang="fi-FI" dirty="0" err="1">
                <a:hlinkClick r:id="rId2"/>
              </a:rPr>
              <a:t>research</a:t>
            </a:r>
            <a:r>
              <a:rPr lang="fi-FI" dirty="0">
                <a:hlinkClick r:id="rId2"/>
              </a:rPr>
              <a:t> data </a:t>
            </a:r>
            <a:r>
              <a:rPr lang="fi-FI" dirty="0"/>
              <a:t>(5 op)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1DCA2E8-63C5-81B1-D14E-479FC4F2222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74463" y="6216650"/>
            <a:ext cx="617537" cy="287338"/>
          </a:xfrm>
        </p:spPr>
        <p:txBody>
          <a:bodyPr/>
          <a:lstStyle/>
          <a:p>
            <a:fld id="{EEBB0F66-B0A0-43D3-9504-7E3CCB799844}" type="slidenum">
              <a:rPr lang="fi-FI" smtClean="0"/>
              <a:pPr/>
              <a:t>4</a:t>
            </a:fld>
            <a:endParaRPr lang="fi-FI" dirty="0"/>
          </a:p>
        </p:txBody>
      </p:sp>
      <p:pic>
        <p:nvPicPr>
          <p:cNvPr id="9" name="Kuvan paikkamerkki 8" descr="Kuva, joka sisältää kohteen ruoho, piha-, taivas, pilvi&#10;&#10;Kuvaus luotu automaattisesti">
            <a:extLst>
              <a:ext uri="{FF2B5EF4-FFF2-40B4-BE49-F238E27FC236}">
                <a16:creationId xmlns:a16="http://schemas.microsoft.com/office/drawing/2014/main" id="{AF985CDE-33C1-8D39-B64F-90575DA20A7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86" y="1634341"/>
            <a:ext cx="5606436" cy="3731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D6B4196C-76D8-BDA8-95F5-9D47A6865D62}"/>
              </a:ext>
            </a:extLst>
          </p:cNvPr>
          <p:cNvSpPr txBox="1"/>
          <p:nvPr/>
        </p:nvSpPr>
        <p:spPr>
          <a:xfrm>
            <a:off x="358086" y="5558007"/>
            <a:ext cx="42237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CC0 (</a:t>
            </a:r>
            <a:r>
              <a:rPr lang="fi-FI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Kuvia Suomesta, R. Piirainen</a:t>
            </a:r>
            <a:r>
              <a:rPr lang="fi-FI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C6DA6C3C-4275-82E6-87B2-6DAD0D6D22F6}"/>
              </a:ext>
            </a:extLst>
          </p:cNvPr>
          <p:cNvSpPr txBox="1"/>
          <p:nvPr/>
        </p:nvSpPr>
        <p:spPr>
          <a:xfrm>
            <a:off x="6330462" y="2341266"/>
            <a:ext cx="5244001" cy="2964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i-FI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5.–31.8.2024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i-FI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Lähiopetus 5.–16.8.2024 Joensuu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i-FI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UEF Summer School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i-FI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Kirjaston järjestämä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i-FI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Kohderyhmä: tohtoriopiskelijat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i-FI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Toteutuskieli englanti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i-FI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Opetuksen kehittämisraha</a:t>
            </a:r>
          </a:p>
          <a:p>
            <a:endParaRPr lang="fi-FI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172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E6E34C6-A032-31B5-28DB-43F6E815D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544" y="190635"/>
            <a:ext cx="10177200" cy="1008064"/>
          </a:xfrm>
        </p:spPr>
        <p:txBody>
          <a:bodyPr/>
          <a:lstStyle/>
          <a:p>
            <a:r>
              <a:rPr lang="fi-FI" dirty="0"/>
              <a:t>Tavoitteet opintojakson kuvauksessa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6FD6852-1665-E16D-2585-A4516CCF19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4835" y="1626311"/>
            <a:ext cx="10480431" cy="4382979"/>
          </a:xfr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200" i="1" dirty="0"/>
              <a:t>identify the </a:t>
            </a:r>
            <a:r>
              <a:rPr lang="en-US" sz="2200" b="1" i="1" dirty="0"/>
              <a:t>special characteristics of their research data </a:t>
            </a:r>
            <a:r>
              <a:rPr lang="en-US" sz="2200" i="1" dirty="0"/>
              <a:t>and compare it with the data from other fields of research</a:t>
            </a:r>
          </a:p>
          <a:p>
            <a:r>
              <a:rPr lang="en-US" sz="2200" i="1" dirty="0"/>
              <a:t>explain what constitutes </a:t>
            </a:r>
            <a:r>
              <a:rPr lang="en-US" sz="2200" b="1" i="1" dirty="0"/>
              <a:t>good data management</a:t>
            </a:r>
            <a:r>
              <a:rPr lang="en-US" sz="2200" i="1" dirty="0"/>
              <a:t>, the use of metadata that supports research, and good scientific practices related to data at different stages of research</a:t>
            </a:r>
          </a:p>
          <a:p>
            <a:r>
              <a:rPr lang="en-US" sz="2200" i="1" dirty="0"/>
              <a:t>apply good and responsible data management practices in all phases of the research</a:t>
            </a:r>
          </a:p>
          <a:p>
            <a:r>
              <a:rPr lang="en-US" sz="2200" i="1" dirty="0"/>
              <a:t>write a </a:t>
            </a:r>
            <a:r>
              <a:rPr lang="en-US" sz="2200" b="1" i="1" dirty="0"/>
              <a:t>Data Management Plan </a:t>
            </a:r>
            <a:r>
              <a:rPr lang="en-US" sz="2200" i="1" dirty="0"/>
              <a:t>(DMP) as a part of the research plan and to update the DMP</a:t>
            </a:r>
          </a:p>
          <a:p>
            <a:r>
              <a:rPr lang="en-US" sz="2200" i="1" dirty="0"/>
              <a:t>implement open science in data management, process and describe research data in a way that enables data reuse (sharing, archiving).</a:t>
            </a:r>
          </a:p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5DF46B9-A205-5673-4D5C-C04996C81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B0F66-B0A0-43D3-9504-7E3CCB799844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0AAA9343-27CC-BB94-DEA1-34CD4096CB2D}"/>
              </a:ext>
            </a:extLst>
          </p:cNvPr>
          <p:cNvSpPr txBox="1"/>
          <p:nvPr/>
        </p:nvSpPr>
        <p:spPr>
          <a:xfrm>
            <a:off x="2042922" y="896745"/>
            <a:ext cx="8579618" cy="810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After completing the course, the student is able to</a:t>
            </a:r>
          </a:p>
          <a:p>
            <a:endParaRPr lang="fi-FI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570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653B2F4-C6D9-B261-862F-90FC4CB30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488" y="466308"/>
            <a:ext cx="10177200" cy="1008064"/>
          </a:xfrm>
        </p:spPr>
        <p:txBody>
          <a:bodyPr/>
          <a:lstStyle/>
          <a:p>
            <a:r>
              <a:rPr lang="fi-FI" dirty="0"/>
              <a:t>Tavoitteet järjestäjien näkökulmasta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F01B1C6-CAAA-47A8-1812-FB24CA019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B0F66-B0A0-43D3-9504-7E3CCB799844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6B7B0C5C-363D-A670-557A-27B5C0A1F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885" y="1844675"/>
            <a:ext cx="10650066" cy="417671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300" kern="0" dirty="0" err="1">
                <a:solidFill>
                  <a:schemeClr val="tx1"/>
                </a:solidFill>
              </a:rPr>
              <a:t>Tieteenalojen</a:t>
            </a:r>
            <a:r>
              <a:rPr lang="en-US" sz="2300" kern="0" dirty="0">
                <a:solidFill>
                  <a:schemeClr val="tx1"/>
                </a:solidFill>
              </a:rPr>
              <a:t>  ja </a:t>
            </a:r>
            <a:r>
              <a:rPr lang="en-US" sz="2300" kern="0" dirty="0" err="1">
                <a:solidFill>
                  <a:schemeClr val="tx1"/>
                </a:solidFill>
              </a:rPr>
              <a:t>tutkimusaineistojen</a:t>
            </a:r>
            <a:r>
              <a:rPr lang="en-US" sz="2300" kern="0" dirty="0">
                <a:solidFill>
                  <a:schemeClr val="tx1"/>
                </a:solidFill>
              </a:rPr>
              <a:t> </a:t>
            </a:r>
            <a:r>
              <a:rPr lang="en-US" sz="2300" kern="0" dirty="0" err="1">
                <a:solidFill>
                  <a:schemeClr val="tx1"/>
                </a:solidFill>
              </a:rPr>
              <a:t>välinen</a:t>
            </a:r>
            <a:r>
              <a:rPr lang="en-US" sz="2300" kern="0" dirty="0">
                <a:solidFill>
                  <a:schemeClr val="tx1"/>
                </a:solidFill>
              </a:rPr>
              <a:t> </a:t>
            </a:r>
            <a:r>
              <a:rPr lang="en-US" sz="2300" kern="0" dirty="0" err="1">
                <a:solidFill>
                  <a:schemeClr val="tx1"/>
                </a:solidFill>
              </a:rPr>
              <a:t>ymmärrys</a:t>
            </a:r>
            <a:r>
              <a:rPr lang="en-US" sz="2300" kern="0" dirty="0">
                <a:solidFill>
                  <a:schemeClr val="tx1"/>
                </a:solidFill>
              </a:rPr>
              <a:t> </a:t>
            </a:r>
            <a:r>
              <a:rPr lang="en-US" sz="2300" kern="0" dirty="0" err="1">
                <a:solidFill>
                  <a:schemeClr val="tx1"/>
                </a:solidFill>
              </a:rPr>
              <a:t>tutkimusaineistojen</a:t>
            </a:r>
            <a:r>
              <a:rPr lang="en-US" sz="2300" kern="0" dirty="0">
                <a:solidFill>
                  <a:schemeClr val="tx1"/>
                </a:solidFill>
              </a:rPr>
              <a:t> </a:t>
            </a:r>
            <a:r>
              <a:rPr lang="en-US" sz="2300" kern="0" dirty="0" err="1">
                <a:solidFill>
                  <a:schemeClr val="tx1"/>
                </a:solidFill>
              </a:rPr>
              <a:t>käsittelystä</a:t>
            </a:r>
            <a:r>
              <a:rPr lang="en-US" sz="2300" kern="0" dirty="0">
                <a:solidFill>
                  <a:schemeClr val="tx1"/>
                </a:solidFill>
              </a:rPr>
              <a:t>, </a:t>
            </a:r>
            <a:r>
              <a:rPr lang="en-US" sz="2300" kern="0" dirty="0" err="1">
                <a:solidFill>
                  <a:schemeClr val="tx1"/>
                </a:solidFill>
              </a:rPr>
              <a:t>aineistonhallinnan</a:t>
            </a:r>
            <a:r>
              <a:rPr lang="en-US" sz="2300" kern="0" dirty="0">
                <a:solidFill>
                  <a:schemeClr val="tx1"/>
                </a:solidFill>
              </a:rPr>
              <a:t> </a:t>
            </a:r>
            <a:r>
              <a:rPr lang="en-US" sz="2300" kern="0" dirty="0" err="1">
                <a:solidFill>
                  <a:schemeClr val="tx1"/>
                </a:solidFill>
              </a:rPr>
              <a:t>ongelmista</a:t>
            </a:r>
            <a:r>
              <a:rPr lang="en-US" sz="2300" kern="0" dirty="0">
                <a:solidFill>
                  <a:schemeClr val="tx1"/>
                </a:solidFill>
              </a:rPr>
              <a:t> tai </a:t>
            </a:r>
            <a:r>
              <a:rPr lang="en-US" sz="2300" kern="0" dirty="0" err="1">
                <a:solidFill>
                  <a:schemeClr val="tx1"/>
                </a:solidFill>
              </a:rPr>
              <a:t>hyvistä</a:t>
            </a:r>
            <a:r>
              <a:rPr lang="en-US" sz="2300" kern="0" dirty="0">
                <a:solidFill>
                  <a:schemeClr val="tx1"/>
                </a:solidFill>
              </a:rPr>
              <a:t> </a:t>
            </a:r>
            <a:r>
              <a:rPr lang="en-US" sz="2300" kern="0" dirty="0" err="1">
                <a:solidFill>
                  <a:schemeClr val="tx1"/>
                </a:solidFill>
              </a:rPr>
              <a:t>käytännöistä</a:t>
            </a:r>
            <a:endParaRPr lang="en-US" sz="2300" kern="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300" kern="0" dirty="0" err="1">
                <a:solidFill>
                  <a:schemeClr val="tx1"/>
                </a:solidFill>
              </a:rPr>
              <a:t>Aineistonhallinnan</a:t>
            </a:r>
            <a:r>
              <a:rPr lang="en-US" sz="2300" kern="0" dirty="0">
                <a:solidFill>
                  <a:schemeClr val="tx1"/>
                </a:solidFill>
              </a:rPr>
              <a:t> </a:t>
            </a:r>
            <a:r>
              <a:rPr lang="en-US" sz="2300" kern="0" dirty="0" err="1">
                <a:solidFill>
                  <a:schemeClr val="tx1"/>
                </a:solidFill>
              </a:rPr>
              <a:t>ohjekielen</a:t>
            </a:r>
            <a:r>
              <a:rPr lang="en-US" sz="2300" kern="0" dirty="0">
                <a:solidFill>
                  <a:schemeClr val="tx1"/>
                </a:solidFill>
              </a:rPr>
              <a:t> </a:t>
            </a:r>
            <a:r>
              <a:rPr lang="en-US" sz="2300" kern="0" dirty="0" err="1">
                <a:solidFill>
                  <a:schemeClr val="tx1"/>
                </a:solidFill>
              </a:rPr>
              <a:t>selkiyttäminen</a:t>
            </a:r>
            <a:r>
              <a:rPr lang="en-US" sz="2300" kern="0" dirty="0">
                <a:solidFill>
                  <a:schemeClr val="tx1"/>
                </a:solidFill>
              </a:rPr>
              <a:t> </a:t>
            </a:r>
            <a:r>
              <a:rPr lang="en-US" sz="2300" kern="0" dirty="0" err="1">
                <a:solidFill>
                  <a:schemeClr val="tx1"/>
                </a:solidFill>
              </a:rPr>
              <a:t>käytännössä</a:t>
            </a:r>
            <a:r>
              <a:rPr lang="en-US" sz="2300" kern="0" dirty="0">
                <a:solidFill>
                  <a:schemeClr val="tx1"/>
                </a:solidFill>
              </a:rPr>
              <a:t> – </a:t>
            </a:r>
            <a:r>
              <a:rPr lang="en-US" sz="2300" kern="0" dirty="0" err="1">
                <a:solidFill>
                  <a:schemeClr val="tx1"/>
                </a:solidFill>
              </a:rPr>
              <a:t>aineistonhallinnan</a:t>
            </a:r>
            <a:r>
              <a:rPr lang="en-US" sz="2300" kern="0" dirty="0">
                <a:solidFill>
                  <a:schemeClr val="tx1"/>
                </a:solidFill>
              </a:rPr>
              <a:t> </a:t>
            </a:r>
            <a:r>
              <a:rPr lang="en-US" sz="2300" kern="0" dirty="0" err="1">
                <a:solidFill>
                  <a:schemeClr val="tx1"/>
                </a:solidFill>
              </a:rPr>
              <a:t>toteuttaminen</a:t>
            </a:r>
            <a:r>
              <a:rPr lang="en-US" sz="2300" kern="0" dirty="0">
                <a:solidFill>
                  <a:schemeClr val="tx1"/>
                </a:solidFill>
              </a:rPr>
              <a:t> </a:t>
            </a:r>
            <a:r>
              <a:rPr lang="en-US" sz="2300" kern="0" dirty="0" err="1">
                <a:solidFill>
                  <a:schemeClr val="tx1"/>
                </a:solidFill>
              </a:rPr>
              <a:t>osan</a:t>
            </a:r>
            <a:r>
              <a:rPr lang="en-US" sz="2300" kern="0" dirty="0">
                <a:solidFill>
                  <a:schemeClr val="tx1"/>
                </a:solidFill>
              </a:rPr>
              <a:t> </a:t>
            </a:r>
            <a:r>
              <a:rPr lang="en-US" sz="2300" kern="0" dirty="0" err="1">
                <a:solidFill>
                  <a:schemeClr val="tx1"/>
                </a:solidFill>
              </a:rPr>
              <a:t>tutkimusmetodeita</a:t>
            </a:r>
            <a:r>
              <a:rPr lang="en-US" sz="2300" kern="0" dirty="0">
                <a:solidFill>
                  <a:schemeClr val="tx1"/>
                </a:solidFill>
              </a:rPr>
              <a:t> ja </a:t>
            </a:r>
            <a:r>
              <a:rPr lang="en-US" sz="2300" kern="0" dirty="0" err="1">
                <a:solidFill>
                  <a:schemeClr val="tx1"/>
                </a:solidFill>
              </a:rPr>
              <a:t>analyysiä</a:t>
            </a:r>
            <a:endParaRPr lang="en-US" sz="2300" kern="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300" kern="0" dirty="0" err="1">
                <a:solidFill>
                  <a:schemeClr val="tx1"/>
                </a:solidFill>
              </a:rPr>
              <a:t>Tutkijanuran</a:t>
            </a:r>
            <a:r>
              <a:rPr lang="en-US" sz="2300" kern="0" dirty="0">
                <a:solidFill>
                  <a:schemeClr val="tx1"/>
                </a:solidFill>
              </a:rPr>
              <a:t> </a:t>
            </a:r>
            <a:r>
              <a:rPr lang="en-US" sz="2300" kern="0" dirty="0" err="1">
                <a:solidFill>
                  <a:schemeClr val="tx1"/>
                </a:solidFill>
              </a:rPr>
              <a:t>alkuvaiheen</a:t>
            </a:r>
            <a:r>
              <a:rPr lang="en-US" sz="2300" kern="0" dirty="0">
                <a:solidFill>
                  <a:schemeClr val="tx1"/>
                </a:solidFill>
              </a:rPr>
              <a:t> </a:t>
            </a:r>
            <a:r>
              <a:rPr lang="en-US" sz="2300" kern="0" dirty="0" err="1">
                <a:solidFill>
                  <a:schemeClr val="tx1"/>
                </a:solidFill>
              </a:rPr>
              <a:t>opetus</a:t>
            </a:r>
            <a:endParaRPr lang="en-US" sz="2300" kern="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300" kern="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300" kern="0" dirty="0">
                <a:solidFill>
                  <a:schemeClr val="tx1"/>
                </a:solidFill>
              </a:rPr>
              <a:t>Oman </a:t>
            </a:r>
            <a:r>
              <a:rPr lang="en-US" sz="2300" kern="0" dirty="0" err="1">
                <a:solidFill>
                  <a:schemeClr val="tx1"/>
                </a:solidFill>
              </a:rPr>
              <a:t>opetuksen</a:t>
            </a:r>
            <a:r>
              <a:rPr lang="en-US" sz="2300" kern="0" dirty="0">
                <a:solidFill>
                  <a:schemeClr val="tx1"/>
                </a:solidFill>
              </a:rPr>
              <a:t> ja </a:t>
            </a:r>
            <a:r>
              <a:rPr lang="en-US" sz="2300" kern="0" dirty="0" err="1">
                <a:solidFill>
                  <a:schemeClr val="tx1"/>
                </a:solidFill>
              </a:rPr>
              <a:t>osaamisen</a:t>
            </a:r>
            <a:r>
              <a:rPr lang="en-US" sz="2300" kern="0" dirty="0">
                <a:solidFill>
                  <a:schemeClr val="tx1"/>
                </a:solidFill>
              </a:rPr>
              <a:t> </a:t>
            </a:r>
            <a:r>
              <a:rPr lang="en-US" sz="2300" kern="0" dirty="0" err="1">
                <a:solidFill>
                  <a:schemeClr val="tx1"/>
                </a:solidFill>
              </a:rPr>
              <a:t>kehittäminen</a:t>
            </a:r>
            <a:endParaRPr lang="en-US" sz="2300" kern="0" err="1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300" dirty="0" err="1"/>
              <a:t>Yhteyksien</a:t>
            </a:r>
            <a:r>
              <a:rPr lang="en-US" sz="2300" dirty="0"/>
              <a:t> </a:t>
            </a:r>
            <a:r>
              <a:rPr lang="en-US" sz="2300" dirty="0" err="1"/>
              <a:t>luominen</a:t>
            </a:r>
            <a:r>
              <a:rPr lang="en-US" sz="2300" dirty="0"/>
              <a:t> </a:t>
            </a:r>
            <a:r>
              <a:rPr lang="en-US" sz="2300" dirty="0" err="1"/>
              <a:t>tutkijoihin</a:t>
            </a:r>
            <a:endParaRPr lang="en-US" sz="23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318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C3E602B-D377-95AF-6A11-242DD4514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3429" y="332578"/>
            <a:ext cx="10177200" cy="1008064"/>
          </a:xfrm>
        </p:spPr>
        <p:txBody>
          <a:bodyPr/>
          <a:lstStyle/>
          <a:p>
            <a:r>
              <a:rPr lang="fi-FI" dirty="0"/>
              <a:t>Asiantuntijat avainasemassa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78EE7F7-BAB3-4495-F8B1-8621B9A94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981" y="1600201"/>
            <a:ext cx="11126648" cy="3521335"/>
          </a:xfrm>
        </p:spPr>
        <p:txBody>
          <a:bodyPr/>
          <a:lstStyle/>
          <a:p>
            <a:r>
              <a:rPr lang="fi-FI" dirty="0"/>
              <a:t>18 eri alojen tutkijaa </a:t>
            </a:r>
          </a:p>
          <a:p>
            <a:r>
              <a:rPr lang="fi-FI"/>
              <a:t>Luentoja</a:t>
            </a:r>
            <a:r>
              <a:rPr lang="fi-FI" dirty="0"/>
              <a:t> &amp; paljon keskustelua</a:t>
            </a:r>
          </a:p>
          <a:p>
            <a:r>
              <a:rPr lang="fi-FI" dirty="0"/>
              <a:t>Esitykset jaettiin kaikille Moodlessa</a:t>
            </a:r>
          </a:p>
          <a:p>
            <a:pPr marL="0" indent="0">
              <a:buNone/>
            </a:pPr>
            <a:r>
              <a:rPr lang="fi-FI"/>
              <a:t>    </a:t>
            </a:r>
            <a:r>
              <a:rPr lang="fi-FI" sz="1600"/>
              <a:t>-----------------------------------------</a:t>
            </a:r>
          </a:p>
          <a:p>
            <a:r>
              <a:rPr lang="fi-FI" dirty="0"/>
              <a:t>Luennoitsijoiden välinen keskustelu jäi puuttumaan</a:t>
            </a:r>
          </a:p>
          <a:p>
            <a:r>
              <a:rPr lang="fi-FI" dirty="0"/>
              <a:t>Emme tajunneet pyytää palautetta luennoitsijoilta</a:t>
            </a:r>
          </a:p>
          <a:p>
            <a:endParaRPr lang="fi-FI" dirty="0"/>
          </a:p>
          <a:p>
            <a:pPr marL="0" indent="0">
              <a:buNone/>
            </a:pPr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FD684A6-FD5C-DA37-ECEC-A734F6D0D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B0F66-B0A0-43D3-9504-7E3CCB799844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7" name="Kuvaselite: Viiva 6">
            <a:extLst>
              <a:ext uri="{FF2B5EF4-FFF2-40B4-BE49-F238E27FC236}">
                <a16:creationId xmlns:a16="http://schemas.microsoft.com/office/drawing/2014/main" id="{EDDA56B8-5080-DBE0-4C77-9DC7BFFE6541}"/>
              </a:ext>
            </a:extLst>
          </p:cNvPr>
          <p:cNvSpPr/>
          <p:nvPr/>
        </p:nvSpPr>
        <p:spPr>
          <a:xfrm>
            <a:off x="7091825" y="1454942"/>
            <a:ext cx="4246736" cy="1737360"/>
          </a:xfrm>
          <a:prstGeom prst="borderCallout1">
            <a:avLst>
              <a:gd name="adj1" fmla="val 21834"/>
              <a:gd name="adj2" fmla="val -7094"/>
              <a:gd name="adj3" fmla="val 51707"/>
              <a:gd name="adj4" fmla="val -62887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>
                <a:solidFill>
                  <a:schemeClr val="tx1"/>
                </a:solidFill>
              </a:rPr>
              <a:t>mm. biolääketiede, datatiede,          tilastoanalyysi, some-aineistot, biodiversiteetti, kansalaistiede, rekisteritutkimus, tutkimusetiikka, arkistotutkimus, laadullinen aineisto, kuvantamisaineistot…</a:t>
            </a:r>
          </a:p>
        </p:txBody>
      </p:sp>
    </p:spTree>
    <p:extLst>
      <p:ext uri="{BB962C8B-B14F-4D97-AF65-F5344CB8AC3E}">
        <p14:creationId xmlns:p14="http://schemas.microsoft.com/office/powerpoint/2010/main" val="2270612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6A50C3B-4BB7-1735-E481-D89255AB1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Opiskelijapalaute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AA6D22C-D69F-D786-6197-D8C0996B2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B0F66-B0A0-43D3-9504-7E3CCB799844}" type="slidenum">
              <a:rPr lang="fi-FI" smtClean="0"/>
              <a:pPr/>
              <a:t>8</a:t>
            </a:fld>
            <a:endParaRPr lang="fi-FI"/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B003BDA4-D4E8-18CF-9C32-AC7AB86AE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1846" y="1748423"/>
            <a:ext cx="10177462" cy="417671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dirty="0"/>
              <a:t>Datanhallinnan erojen ymmärrys tieteenalojen välillä lisääntyi =&gt; oman näkökulman laajentuminen</a:t>
            </a:r>
          </a:p>
          <a:p>
            <a:r>
              <a:rPr lang="fi-FI" dirty="0"/>
              <a:t>Lähiopetus plussaa</a:t>
            </a:r>
          </a:p>
          <a:p>
            <a:r>
              <a:rPr lang="fi-FI" dirty="0"/>
              <a:t>Eri tyyppiset esitykset tukivat oppimista</a:t>
            </a:r>
          </a:p>
          <a:p>
            <a:pPr marL="0" indent="0">
              <a:buNone/>
            </a:pPr>
            <a:r>
              <a:rPr lang="fi-FI"/>
              <a:t>    </a:t>
            </a:r>
            <a:r>
              <a:rPr lang="fi-FI" sz="1600"/>
              <a:t>-------------------------------------</a:t>
            </a:r>
          </a:p>
          <a:p>
            <a:r>
              <a:rPr lang="fi-FI" dirty="0"/>
              <a:t>Opiskelijoiden oma ala ei välttämättä ollut edustettuna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5762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674DA4F-77EE-A3D4-BD2F-1377DE893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488" y="354076"/>
            <a:ext cx="10177131" cy="1008064"/>
          </a:xfrm>
        </p:spPr>
        <p:txBody>
          <a:bodyPr/>
          <a:lstStyle/>
          <a:p>
            <a:r>
              <a:rPr lang="en-US" dirty="0" err="1"/>
              <a:t>Ryhmätyötä</a:t>
            </a:r>
            <a:r>
              <a:rPr lang="en-US" dirty="0"/>
              <a:t> ja </a:t>
            </a:r>
            <a:r>
              <a:rPr lang="en-US" dirty="0" err="1"/>
              <a:t>keskustelua</a:t>
            </a:r>
            <a:r>
              <a:rPr lang="en-US" dirty="0"/>
              <a:t> – </a:t>
            </a:r>
            <a:r>
              <a:rPr lang="en-US" dirty="0" err="1"/>
              <a:t>oppimista</a:t>
            </a:r>
            <a:r>
              <a:rPr lang="en-US" dirty="0"/>
              <a:t> </a:t>
            </a:r>
            <a:r>
              <a:rPr lang="en-US" dirty="0" err="1"/>
              <a:t>puolin</a:t>
            </a:r>
            <a:r>
              <a:rPr lang="en-US" dirty="0"/>
              <a:t> ja </a:t>
            </a:r>
            <a:r>
              <a:rPr lang="en-US" dirty="0" err="1"/>
              <a:t>toisin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AE82AF1-79D3-B496-511B-1A7E90168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570" y="1678239"/>
            <a:ext cx="8252166" cy="4416923"/>
          </a:xfrm>
        </p:spPr>
        <p:txBody>
          <a:bodyPr/>
          <a:lstStyle/>
          <a:p>
            <a:r>
              <a:rPr lang="en-US" sz="2400" dirty="0" err="1"/>
              <a:t>Tilaisuus</a:t>
            </a:r>
            <a:r>
              <a:rPr lang="en-US" sz="2400" dirty="0"/>
              <a:t> </a:t>
            </a:r>
            <a:r>
              <a:rPr lang="en-US" sz="2400" dirty="0" err="1"/>
              <a:t>lähiopetukseen</a:t>
            </a:r>
            <a:endParaRPr lang="en-US" sz="2400" dirty="0"/>
          </a:p>
          <a:p>
            <a:r>
              <a:rPr lang="en-US" sz="2400" err="1"/>
              <a:t>Käytännönläheisyys</a:t>
            </a:r>
            <a:endParaRPr lang="en-US" sz="2400" dirty="0"/>
          </a:p>
          <a:p>
            <a:r>
              <a:rPr lang="en-US" sz="2400" dirty="0" err="1"/>
              <a:t>Luonteva</a:t>
            </a:r>
            <a:r>
              <a:rPr lang="en-US" sz="2400" dirty="0"/>
              <a:t> ja </a:t>
            </a:r>
            <a:r>
              <a:rPr lang="en-US" sz="2400" dirty="0" err="1"/>
              <a:t>välitön</a:t>
            </a:r>
            <a:r>
              <a:rPr lang="en-US" sz="2400" dirty="0"/>
              <a:t> </a:t>
            </a:r>
            <a:r>
              <a:rPr lang="en-US" sz="2400" dirty="0" err="1"/>
              <a:t>keskustelu</a:t>
            </a:r>
            <a:r>
              <a:rPr lang="en-US" sz="2400" dirty="0"/>
              <a:t>, </a:t>
            </a:r>
            <a:r>
              <a:rPr lang="en-US" sz="2400" dirty="0" err="1"/>
              <a:t>yhdessä</a:t>
            </a:r>
            <a:r>
              <a:rPr lang="en-US" sz="2400" dirty="0"/>
              <a:t> </a:t>
            </a:r>
            <a:r>
              <a:rPr lang="en-US" sz="2400" dirty="0" err="1"/>
              <a:t>ihmettely</a:t>
            </a:r>
            <a:endParaRPr lang="en-US" sz="2400" dirty="0"/>
          </a:p>
          <a:p>
            <a:r>
              <a:rPr lang="en-US" sz="2400" dirty="0" err="1"/>
              <a:t>Dokumentoinnin</a:t>
            </a:r>
            <a:r>
              <a:rPr lang="en-US" sz="2400" dirty="0"/>
              <a:t> ja </a:t>
            </a:r>
            <a:r>
              <a:rPr lang="en-US" sz="2400" dirty="0" err="1"/>
              <a:t>yhdessä</a:t>
            </a:r>
            <a:r>
              <a:rPr lang="en-US" sz="2400" dirty="0"/>
              <a:t> </a:t>
            </a:r>
            <a:r>
              <a:rPr lang="en-US" sz="2400" dirty="0" err="1"/>
              <a:t>sopimisen</a:t>
            </a:r>
            <a:r>
              <a:rPr lang="en-US" sz="2400" dirty="0"/>
              <a:t> </a:t>
            </a:r>
            <a:r>
              <a:rPr lang="en-US" sz="2400" dirty="0" err="1"/>
              <a:t>konkretisointia</a:t>
            </a:r>
            <a:r>
              <a:rPr lang="en-US" sz="2400" dirty="0"/>
              <a:t> (</a:t>
            </a:r>
            <a:r>
              <a:rPr lang="en-US" sz="2400" dirty="0" err="1"/>
              <a:t>esim</a:t>
            </a:r>
            <a:r>
              <a:rPr lang="en-US" sz="2400" dirty="0"/>
              <a:t>. Lego-</a:t>
            </a:r>
            <a:r>
              <a:rPr lang="en-US" sz="2400" dirty="0" err="1"/>
              <a:t>ryhmätyö</a:t>
            </a:r>
            <a:r>
              <a:rPr lang="en-US" sz="2400" dirty="0"/>
              <a:t>)</a:t>
            </a:r>
          </a:p>
          <a:p>
            <a:r>
              <a:rPr lang="en-US" sz="2400" dirty="0"/>
              <a:t> </a:t>
            </a:r>
            <a:r>
              <a:rPr lang="en-US" sz="2400" dirty="0" err="1"/>
              <a:t>Kirjastolaisten</a:t>
            </a:r>
            <a:r>
              <a:rPr lang="en-US" sz="2400" dirty="0"/>
              <a:t> </a:t>
            </a:r>
            <a:r>
              <a:rPr lang="en-US" sz="2400" dirty="0" err="1"/>
              <a:t>eri</a:t>
            </a:r>
            <a:r>
              <a:rPr lang="en-US" sz="2400" dirty="0"/>
              <a:t> </a:t>
            </a:r>
            <a:r>
              <a:rPr lang="en-US" sz="2400" dirty="0" err="1"/>
              <a:t>taustat</a:t>
            </a:r>
            <a:r>
              <a:rPr lang="en-US" sz="2400" dirty="0"/>
              <a:t> &amp; </a:t>
            </a:r>
            <a:r>
              <a:rPr lang="en-US" sz="2400" dirty="0" err="1"/>
              <a:t>ulkopuoliset</a:t>
            </a:r>
            <a:r>
              <a:rPr lang="en-US" sz="2400" dirty="0"/>
              <a:t> </a:t>
            </a:r>
            <a:r>
              <a:rPr lang="en-US" sz="2400" dirty="0" err="1"/>
              <a:t>luennoitsijat</a:t>
            </a:r>
            <a:r>
              <a:rPr lang="en-US" sz="2400" dirty="0"/>
              <a:t> </a:t>
            </a:r>
            <a:r>
              <a:rPr lang="en-US" sz="2400"/>
              <a:t> </a:t>
            </a:r>
            <a:r>
              <a:rPr lang="en-US" sz="2400" dirty="0"/>
              <a:t>– </a:t>
            </a:r>
            <a:r>
              <a:rPr lang="en-US" sz="2400" dirty="0" err="1"/>
              <a:t>oman</a:t>
            </a:r>
            <a:r>
              <a:rPr lang="en-US" sz="2400" dirty="0"/>
              <a:t> </a:t>
            </a:r>
            <a:r>
              <a:rPr lang="en-US" sz="2400" dirty="0" err="1"/>
              <a:t>tiimin</a:t>
            </a:r>
            <a:r>
              <a:rPr lang="en-US" sz="2400" dirty="0"/>
              <a:t> </a:t>
            </a:r>
            <a:r>
              <a:rPr lang="en-US" sz="2400" dirty="0" err="1"/>
              <a:t>oppiminen</a:t>
            </a:r>
            <a:r>
              <a:rPr lang="en-US" sz="2400" dirty="0"/>
              <a:t>!</a:t>
            </a:r>
          </a:p>
          <a:p>
            <a:r>
              <a:rPr lang="en-US" sz="2400" dirty="0" err="1"/>
              <a:t>Kontaktit</a:t>
            </a:r>
            <a:r>
              <a:rPr lang="en-US" sz="2400" dirty="0"/>
              <a:t> </a:t>
            </a:r>
            <a:r>
              <a:rPr lang="en-US" sz="2400" dirty="0" err="1"/>
              <a:t>tutkijoihin</a:t>
            </a:r>
            <a:r>
              <a:rPr lang="en-US" sz="2400" dirty="0"/>
              <a:t>: </a:t>
            </a:r>
            <a:r>
              <a:rPr lang="en-US" sz="2400" dirty="0" err="1"/>
              <a:t>jatkoyhteistyön</a:t>
            </a:r>
            <a:r>
              <a:rPr lang="en-US" sz="2400" dirty="0"/>
              <a:t> </a:t>
            </a:r>
            <a:r>
              <a:rPr lang="en-US" sz="2400" dirty="0" err="1"/>
              <a:t>mahdollisuudet</a:t>
            </a:r>
            <a:endParaRPr lang="en-US" sz="2400" dirty="0"/>
          </a:p>
          <a:p>
            <a:r>
              <a:rPr lang="en-US" sz="2400" dirty="0" err="1"/>
              <a:t>Kirjaston</a:t>
            </a:r>
            <a:r>
              <a:rPr lang="en-US" sz="2400" dirty="0"/>
              <a:t> </a:t>
            </a:r>
            <a:r>
              <a:rPr lang="en-US" sz="2400" dirty="0" err="1"/>
              <a:t>rooli</a:t>
            </a:r>
            <a:r>
              <a:rPr lang="en-US" sz="2400" dirty="0"/>
              <a:t> </a:t>
            </a:r>
            <a:r>
              <a:rPr lang="en-US" sz="2400" dirty="0" err="1"/>
              <a:t>tiedon</a:t>
            </a:r>
            <a:r>
              <a:rPr lang="en-US" sz="2400" dirty="0"/>
              <a:t> ja </a:t>
            </a:r>
            <a:r>
              <a:rPr lang="en-US" sz="2400" dirty="0" err="1"/>
              <a:t>osaamisen</a:t>
            </a:r>
            <a:r>
              <a:rPr lang="en-US" sz="2400" dirty="0"/>
              <a:t> </a:t>
            </a:r>
            <a:r>
              <a:rPr lang="en-US" sz="2400" dirty="0" err="1"/>
              <a:t>kokoonkutsujana</a:t>
            </a:r>
            <a:endParaRPr lang="en-US" sz="2400" dirty="0"/>
          </a:p>
        </p:txBody>
      </p:sp>
      <p:pic>
        <p:nvPicPr>
          <p:cNvPr id="3" name="Kuva 2" descr="Kuva, joka sisältää kohteen sisä-, toimistotarvikkeet, teksti, Lapsitaide&#10;&#10;Kuvaus luotu automaattisesti">
            <a:extLst>
              <a:ext uri="{FF2B5EF4-FFF2-40B4-BE49-F238E27FC236}">
                <a16:creationId xmlns:a16="http://schemas.microsoft.com/office/drawing/2014/main" id="{D6FD9C1D-42E8-31B5-F943-36888A4920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1" r="10013"/>
          <a:stretch/>
        </p:blipFill>
        <p:spPr>
          <a:xfrm rot="5400000">
            <a:off x="8782802" y="1714115"/>
            <a:ext cx="2998452" cy="319366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Slide Number Placeholder 6">
            <a:extLst>
              <a:ext uri="{FF2B5EF4-FFF2-40B4-BE49-F238E27FC236}">
                <a16:creationId xmlns:a16="http://schemas.microsoft.com/office/drawing/2014/main" id="{BEBA722C-95B8-F628-4D02-C519E7D8A65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143040" y="6215924"/>
            <a:ext cx="617589" cy="288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EEBB0F66-B0A0-43D3-9504-7E3CCB799844}" type="slidenum">
              <a:rPr lang="fi-FI" smtClean="0"/>
              <a:pPr>
                <a:spcAft>
                  <a:spcPts val="600"/>
                </a:spcAft>
              </a:pPr>
              <a:t>9</a:t>
            </a:fld>
            <a:endParaRPr lang="fi-FI"/>
          </a:p>
        </p:txBody>
      </p:sp>
      <p:pic>
        <p:nvPicPr>
          <p:cNvPr id="7" name="Kuva 6" descr="Sydän tasaisella täytöllä">
            <a:extLst>
              <a:ext uri="{FF2B5EF4-FFF2-40B4-BE49-F238E27FC236}">
                <a16:creationId xmlns:a16="http://schemas.microsoft.com/office/drawing/2014/main" id="{6527B5EC-7B80-AF7B-429F-36E30389CE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44274" y="1558782"/>
            <a:ext cx="688758" cy="68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872952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s">
  <a:themeElements>
    <a:clrScheme name="UEF">
      <a:dk1>
        <a:srgbClr val="000000"/>
      </a:dk1>
      <a:lt1>
        <a:srgbClr val="FFFFFF"/>
      </a:lt1>
      <a:dk2>
        <a:srgbClr val="000000"/>
      </a:dk2>
      <a:lt2>
        <a:srgbClr val="D4D4D4"/>
      </a:lt2>
      <a:accent1>
        <a:srgbClr val="077E9E"/>
      </a:accent1>
      <a:accent2>
        <a:srgbClr val="006788"/>
      </a:accent2>
      <a:accent3>
        <a:srgbClr val="FFFFFF"/>
      </a:accent3>
      <a:accent4>
        <a:srgbClr val="000000"/>
      </a:accent4>
      <a:accent5>
        <a:srgbClr val="28B8CE"/>
      </a:accent5>
      <a:accent6>
        <a:srgbClr val="005D7B"/>
      </a:accent6>
      <a:hlink>
        <a:srgbClr val="009FB8"/>
      </a:hlink>
      <a:folHlink>
        <a:srgbClr val="28B8CE"/>
      </a:folHlink>
    </a:clrScheme>
    <a:fontScheme name="Otsikko UEF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ef_basic_laajamalli-3 1">
        <a:dk1>
          <a:srgbClr val="000000"/>
        </a:dk1>
        <a:lt1>
          <a:srgbClr val="FFFFFF"/>
        </a:lt1>
        <a:dk2>
          <a:srgbClr val="000000"/>
        </a:dk2>
        <a:lt2>
          <a:srgbClr val="D4D4D4"/>
        </a:lt2>
        <a:accent1>
          <a:srgbClr val="D4D800"/>
        </a:accent1>
        <a:accent2>
          <a:srgbClr val="006788"/>
        </a:accent2>
        <a:accent3>
          <a:srgbClr val="FFFFFF"/>
        </a:accent3>
        <a:accent4>
          <a:srgbClr val="000000"/>
        </a:accent4>
        <a:accent5>
          <a:srgbClr val="E6E9AA"/>
        </a:accent5>
        <a:accent6>
          <a:srgbClr val="005D7B"/>
        </a:accent6>
        <a:hlink>
          <a:srgbClr val="009FB8"/>
        </a:hlink>
        <a:folHlink>
          <a:srgbClr val="F9B7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EF_PP_template" id="{198A894E-C453-4474-8B58-2621B346F5AD}" vid="{76D01F8E-4C29-489B-9A61-3CA8FA53BDE6}"/>
    </a:ext>
  </a:extLst>
</a:theme>
</file>

<file path=ppt/theme/theme2.xml><?xml version="1.0" encoding="utf-8"?>
<a:theme xmlns:a="http://schemas.openxmlformats.org/drawingml/2006/main" name="Basic">
  <a:themeElements>
    <a:clrScheme name="UEF">
      <a:dk1>
        <a:srgbClr val="000000"/>
      </a:dk1>
      <a:lt1>
        <a:srgbClr val="FFFFFF"/>
      </a:lt1>
      <a:dk2>
        <a:srgbClr val="000000"/>
      </a:dk2>
      <a:lt2>
        <a:srgbClr val="D4D4D4"/>
      </a:lt2>
      <a:accent1>
        <a:srgbClr val="077E9E"/>
      </a:accent1>
      <a:accent2>
        <a:srgbClr val="006788"/>
      </a:accent2>
      <a:accent3>
        <a:srgbClr val="FFFFFF"/>
      </a:accent3>
      <a:accent4>
        <a:srgbClr val="000000"/>
      </a:accent4>
      <a:accent5>
        <a:srgbClr val="28B8CE"/>
      </a:accent5>
      <a:accent6>
        <a:srgbClr val="005D7B"/>
      </a:accent6>
      <a:hlink>
        <a:srgbClr val="009FB8"/>
      </a:hlink>
      <a:folHlink>
        <a:srgbClr val="28B8CE"/>
      </a:folHlink>
    </a:clrScheme>
    <a:fontScheme name="UEF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ef_basic_laajamalli-3 1">
        <a:dk1>
          <a:srgbClr val="000000"/>
        </a:dk1>
        <a:lt1>
          <a:srgbClr val="FFFFFF"/>
        </a:lt1>
        <a:dk2>
          <a:srgbClr val="000000"/>
        </a:dk2>
        <a:lt2>
          <a:srgbClr val="D4D4D4"/>
        </a:lt2>
        <a:accent1>
          <a:srgbClr val="D4D800"/>
        </a:accent1>
        <a:accent2>
          <a:srgbClr val="006788"/>
        </a:accent2>
        <a:accent3>
          <a:srgbClr val="FFFFFF"/>
        </a:accent3>
        <a:accent4>
          <a:srgbClr val="000000"/>
        </a:accent4>
        <a:accent5>
          <a:srgbClr val="E6E9AA"/>
        </a:accent5>
        <a:accent6>
          <a:srgbClr val="005D7B"/>
        </a:accent6>
        <a:hlink>
          <a:srgbClr val="009FB8"/>
        </a:hlink>
        <a:folHlink>
          <a:srgbClr val="F9B7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EF_PP_template" id="{198A894E-C453-4474-8B58-2621B346F5AD}" vid="{88C9DB8C-52F9-4C0F-B271-932AA688C93F}"/>
    </a:ext>
  </a:extLst>
</a:theme>
</file>

<file path=ppt/theme/theme3.xml><?xml version="1.0" encoding="utf-8"?>
<a:theme xmlns:a="http://schemas.openxmlformats.org/drawingml/2006/main" name="Section Headers">
  <a:themeElements>
    <a:clrScheme name="UEF">
      <a:dk1>
        <a:srgbClr val="000000"/>
      </a:dk1>
      <a:lt1>
        <a:srgbClr val="FFFFFF"/>
      </a:lt1>
      <a:dk2>
        <a:srgbClr val="000000"/>
      </a:dk2>
      <a:lt2>
        <a:srgbClr val="D4D4D4"/>
      </a:lt2>
      <a:accent1>
        <a:srgbClr val="077E9E"/>
      </a:accent1>
      <a:accent2>
        <a:srgbClr val="006788"/>
      </a:accent2>
      <a:accent3>
        <a:srgbClr val="FFFFFF"/>
      </a:accent3>
      <a:accent4>
        <a:srgbClr val="000000"/>
      </a:accent4>
      <a:accent5>
        <a:srgbClr val="28B8CE"/>
      </a:accent5>
      <a:accent6>
        <a:srgbClr val="005D7B"/>
      </a:accent6>
      <a:hlink>
        <a:srgbClr val="009FB8"/>
      </a:hlink>
      <a:folHlink>
        <a:srgbClr val="28B8CE"/>
      </a:folHlink>
    </a:clrScheme>
    <a:fontScheme name="Otsikko UEF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ef_basic_laajamalli-3 1">
        <a:dk1>
          <a:srgbClr val="000000"/>
        </a:dk1>
        <a:lt1>
          <a:srgbClr val="FFFFFF"/>
        </a:lt1>
        <a:dk2>
          <a:srgbClr val="000000"/>
        </a:dk2>
        <a:lt2>
          <a:srgbClr val="D4D4D4"/>
        </a:lt2>
        <a:accent1>
          <a:srgbClr val="D4D800"/>
        </a:accent1>
        <a:accent2>
          <a:srgbClr val="006788"/>
        </a:accent2>
        <a:accent3>
          <a:srgbClr val="FFFFFF"/>
        </a:accent3>
        <a:accent4>
          <a:srgbClr val="000000"/>
        </a:accent4>
        <a:accent5>
          <a:srgbClr val="E6E9AA"/>
        </a:accent5>
        <a:accent6>
          <a:srgbClr val="005D7B"/>
        </a:accent6>
        <a:hlink>
          <a:srgbClr val="009FB8"/>
        </a:hlink>
        <a:folHlink>
          <a:srgbClr val="F9B7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EF_PP_template" id="{198A894E-C453-4474-8B58-2621B346F5AD}" vid="{8A67BBD2-CA44-405F-8328-299C4D3984BC}"/>
    </a:ext>
  </a:extLst>
</a:theme>
</file>

<file path=ppt/theme/theme4.xml><?xml version="1.0" encoding="utf-8"?>
<a:theme xmlns:a="http://schemas.openxmlformats.org/drawingml/2006/main" name="Thank You Slides">
  <a:themeElements>
    <a:clrScheme name="UEF">
      <a:dk1>
        <a:srgbClr val="000000"/>
      </a:dk1>
      <a:lt1>
        <a:srgbClr val="FFFFFF"/>
      </a:lt1>
      <a:dk2>
        <a:srgbClr val="000000"/>
      </a:dk2>
      <a:lt2>
        <a:srgbClr val="D4D4D4"/>
      </a:lt2>
      <a:accent1>
        <a:srgbClr val="077E9E"/>
      </a:accent1>
      <a:accent2>
        <a:srgbClr val="006788"/>
      </a:accent2>
      <a:accent3>
        <a:srgbClr val="FFFFFF"/>
      </a:accent3>
      <a:accent4>
        <a:srgbClr val="000000"/>
      </a:accent4>
      <a:accent5>
        <a:srgbClr val="28B8CE"/>
      </a:accent5>
      <a:accent6>
        <a:srgbClr val="005D7B"/>
      </a:accent6>
      <a:hlink>
        <a:srgbClr val="009FB8"/>
      </a:hlink>
      <a:folHlink>
        <a:srgbClr val="28B8CE"/>
      </a:folHlink>
    </a:clrScheme>
    <a:fontScheme name="Otsikko UEF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800" dirty="0">
            <a:latin typeface="Open Sans ExtraBold" panose="020B0906030804020204" pitchFamily="34" charset="0"/>
            <a:ea typeface="Open Sans ExtraBold" panose="020B0906030804020204" pitchFamily="34" charset="0"/>
            <a:cs typeface="Open Sans ExtraBold" panose="020B0906030804020204" pitchFamily="34" charset="0"/>
          </a:defRPr>
        </a:defPPr>
      </a:lstStyle>
    </a:txDef>
  </a:objectDefaults>
  <a:extraClrSchemeLst>
    <a:extraClrScheme>
      <a:clrScheme name="uef_basic_laajamalli-3 1">
        <a:dk1>
          <a:srgbClr val="000000"/>
        </a:dk1>
        <a:lt1>
          <a:srgbClr val="FFFFFF"/>
        </a:lt1>
        <a:dk2>
          <a:srgbClr val="000000"/>
        </a:dk2>
        <a:lt2>
          <a:srgbClr val="D4D4D4"/>
        </a:lt2>
        <a:accent1>
          <a:srgbClr val="D4D800"/>
        </a:accent1>
        <a:accent2>
          <a:srgbClr val="006788"/>
        </a:accent2>
        <a:accent3>
          <a:srgbClr val="FFFFFF"/>
        </a:accent3>
        <a:accent4>
          <a:srgbClr val="000000"/>
        </a:accent4>
        <a:accent5>
          <a:srgbClr val="E6E9AA"/>
        </a:accent5>
        <a:accent6>
          <a:srgbClr val="005D7B"/>
        </a:accent6>
        <a:hlink>
          <a:srgbClr val="009FB8"/>
        </a:hlink>
        <a:folHlink>
          <a:srgbClr val="F9B7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EF_PP_template" id="{198A894E-C453-4474-8B58-2621B346F5AD}" vid="{D058893F-AC8B-42C2-8EAF-939ABD3BFC71}"/>
    </a:ext>
  </a:extLst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is_x00e4_lt_x00f6_ xmlns="f4e98312-6f0f-44e4-bbe9-5641f891fd4e" xsi:nil="true"/>
    <TaxCatchAll xmlns="406b6985-01b4-4c1e-8fe0-525dd9cedc33" xsi:nil="true"/>
    <lcf76f155ced4ddcb4097134ff3c332f xmlns="f4e98312-6f0f-44e4-bbe9-5641f891fd4e">
      <Terms xmlns="http://schemas.microsoft.com/office/infopath/2007/PartnerControls"/>
    </lcf76f155ced4ddcb4097134ff3c332f>
    <Huomioita xmlns="f4e98312-6f0f-44e4-bbe9-5641f891fd4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CEDF1188A3ED43972AE29886212706" ma:contentTypeVersion="19" ma:contentTypeDescription="Create a new document." ma:contentTypeScope="" ma:versionID="1856163796f9e4f99b49a50d0c55ac09">
  <xsd:schema xmlns:xsd="http://www.w3.org/2001/XMLSchema" xmlns:xs="http://www.w3.org/2001/XMLSchema" xmlns:p="http://schemas.microsoft.com/office/2006/metadata/properties" xmlns:ns2="f4e98312-6f0f-44e4-bbe9-5641f891fd4e" xmlns:ns3="406b6985-01b4-4c1e-8fe0-525dd9cedc33" targetNamespace="http://schemas.microsoft.com/office/2006/metadata/properties" ma:root="true" ma:fieldsID="8acbf37d445ef84a6d22dca7c72ac461" ns2:_="" ns3:_="">
    <xsd:import namespace="f4e98312-6f0f-44e4-bbe9-5641f891fd4e"/>
    <xsd:import namespace="406b6985-01b4-4c1e-8fe0-525dd9cedc3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Sis_x00e4_lt_x00f6_" minOccurs="0"/>
                <xsd:element ref="ns2:MediaServiceObjectDetectorVersions" minOccurs="0"/>
                <xsd:element ref="ns2:Huomioi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e98312-6f0f-44e4-bbe9-5641f891fd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5ba83825-fb8d-42b2-af4d-523da4d0f30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Sis_x00e4_lt_x00f6_" ma:index="23" nillable="true" ma:displayName="Sisältö" ma:format="Dropdown" ma:internalName="Sis_x00e4_lt_x00f6_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Metadata"/>
                        <xsd:enumeration value="Efecte"/>
                        <xsd:enumeration value="DMP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Huomioita" ma:index="25" nillable="true" ma:displayName="Huomioita" ma:format="Dropdown" ma:internalName="Huomioita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6b6985-01b4-4c1e-8fe0-525dd9cedc3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bb1a70d2-4b95-43ea-9f4d-082f3ba3692e}" ma:internalName="TaxCatchAll" ma:showField="CatchAllData" ma:web="406b6985-01b4-4c1e-8fe0-525dd9cedc3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B46E127-D82D-4D15-A580-D475E9CC8046}">
  <ds:schemaRefs>
    <ds:schemaRef ds:uri="http://schemas.microsoft.com/office/2006/metadata/properties"/>
    <ds:schemaRef ds:uri="http://purl.org/dc/elements/1.1/"/>
    <ds:schemaRef ds:uri="f4e98312-6f0f-44e4-bbe9-5641f891fd4e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406b6985-01b4-4c1e-8fe0-525dd9cedc33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29C56A3-B372-49E6-B3F9-6F52AD52277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F02A04B-4AE5-4AAF-9A45-4F1CA73B8A72}">
  <ds:schemaRefs>
    <ds:schemaRef ds:uri="406b6985-01b4-4c1e-8fe0-525dd9cedc33"/>
    <ds:schemaRef ds:uri="f4e98312-6f0f-44e4-bbe9-5641f891fd4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UEF_PP_template</Template>
  <TotalTime>337</TotalTime>
  <Words>548</Words>
  <Application>Microsoft Office PowerPoint</Application>
  <PresentationFormat>Laajakuva</PresentationFormat>
  <Paragraphs>81</Paragraphs>
  <Slides>10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8</vt:i4>
      </vt:variant>
      <vt:variant>
        <vt:lpstr>Teema</vt:lpstr>
      </vt:variant>
      <vt:variant>
        <vt:i4>4</vt:i4>
      </vt:variant>
      <vt:variant>
        <vt:lpstr>Dian otsikot</vt:lpstr>
      </vt:variant>
      <vt:variant>
        <vt:i4>10</vt:i4>
      </vt:variant>
    </vt:vector>
  </HeadingPairs>
  <TitlesOfParts>
    <vt:vector size="22" baseType="lpstr">
      <vt:lpstr>Aptos</vt:lpstr>
      <vt:lpstr>Arial</vt:lpstr>
      <vt:lpstr>Open Sans</vt:lpstr>
      <vt:lpstr>Open Sans ExtraBold</vt:lpstr>
      <vt:lpstr>Open Sans SemiBold</vt:lpstr>
      <vt:lpstr>Palatino Linotype</vt:lpstr>
      <vt:lpstr>Segoe UI</vt:lpstr>
      <vt:lpstr>Wingdings</vt:lpstr>
      <vt:lpstr>Title Slides</vt:lpstr>
      <vt:lpstr>Basic</vt:lpstr>
      <vt:lpstr>Section Headers</vt:lpstr>
      <vt:lpstr>Thank You Slides</vt:lpstr>
      <vt:lpstr>Datanhallinnan taitojen oppimista yhdessä tutkijoiden ja opiskelijoiden kanssa</vt:lpstr>
      <vt:lpstr>Lähtökohtia</vt:lpstr>
      <vt:lpstr>Tietoasiantuntijan osaaminen ja tutkijoiden tukeminen</vt:lpstr>
      <vt:lpstr>Tutkimusaineisto haltuun | Mastering the research data (5 op)</vt:lpstr>
      <vt:lpstr>Tavoitteet opintojakson kuvauksessa</vt:lpstr>
      <vt:lpstr>Tavoitteet järjestäjien näkökulmasta</vt:lpstr>
      <vt:lpstr>Asiantuntijat avainasemassa</vt:lpstr>
      <vt:lpstr>Opiskelijapalaute</vt:lpstr>
      <vt:lpstr>Ryhmätyötä ja keskustelua – oppimista puolin ja toisin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Manna Satama</dc:creator>
  <cp:keywords>UEF Powerpoint template</cp:keywords>
  <cp:lastModifiedBy>Manna Satama</cp:lastModifiedBy>
  <cp:revision>3</cp:revision>
  <cp:lastPrinted>2024-11-13T07:55:46Z</cp:lastPrinted>
  <dcterms:created xsi:type="dcterms:W3CDTF">2024-10-30T11:49:48Z</dcterms:created>
  <dcterms:modified xsi:type="dcterms:W3CDTF">2024-11-13T08:00:08Z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0x010100F6CEDF1188A3ED43972AE29886212706</vt:lpwstr>
  </property>
  <property fmtid="{D5CDD505-2E9C-101B-9397-08002B2CF9AE}" pid="3" name="MediaServiceImageTags">
    <vt:lpwstr/>
  </property>
</Properties>
</file>