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877" r:id="rId5"/>
  </p:sldMasterIdLst>
  <p:notesMasterIdLst>
    <p:notesMasterId r:id="rId23"/>
  </p:notesMasterIdLst>
  <p:handoutMasterIdLst>
    <p:handoutMasterId r:id="rId24"/>
  </p:handoutMasterIdLst>
  <p:sldIdLst>
    <p:sldId id="591" r:id="rId6"/>
    <p:sldId id="565" r:id="rId7"/>
    <p:sldId id="570" r:id="rId8"/>
    <p:sldId id="575" r:id="rId9"/>
    <p:sldId id="573" r:id="rId10"/>
    <p:sldId id="592" r:id="rId11"/>
    <p:sldId id="590" r:id="rId12"/>
    <p:sldId id="593" r:id="rId13"/>
    <p:sldId id="594" r:id="rId14"/>
    <p:sldId id="595" r:id="rId15"/>
    <p:sldId id="596" r:id="rId16"/>
    <p:sldId id="597" r:id="rId17"/>
    <p:sldId id="598" r:id="rId18"/>
    <p:sldId id="578" r:id="rId19"/>
    <p:sldId id="571" r:id="rId20"/>
    <p:sldId id="574" r:id="rId21"/>
    <p:sldId id="566" r:id="rId22"/>
  </p:sldIdLst>
  <p:sldSz cx="12192000" cy="6858000"/>
  <p:notesSz cx="7099300" cy="10234613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ina Pajula" initials="LP" lastIdx="8" clrIdx="0">
    <p:extLst>
      <p:ext uri="{19B8F6BF-5375-455C-9EA6-DF929625EA0E}">
        <p15:presenceInfo xmlns:p15="http://schemas.microsoft.com/office/powerpoint/2012/main" userId="d626e38158d85e9f" providerId="Windows Live"/>
      </p:ext>
    </p:extLst>
  </p:cmAuthor>
  <p:cmAuthor id="2" name="Sillanpää Elli" initials="SE" lastIdx="5" clrIdx="1">
    <p:extLst>
      <p:ext uri="{19B8F6BF-5375-455C-9EA6-DF929625EA0E}">
        <p15:presenceInfo xmlns:p15="http://schemas.microsoft.com/office/powerpoint/2012/main" userId="S::Elli.Sillanpaa@turkuamk.fi::ee0c26c2-4a7b-4096-8f59-f2158a8e1a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D200"/>
    <a:srgbClr val="00615A"/>
    <a:srgbClr val="930E5E"/>
    <a:srgbClr val="363534"/>
    <a:srgbClr val="000000"/>
    <a:srgbClr val="ABE4D4"/>
    <a:srgbClr val="FF9738"/>
    <a:srgbClr val="95C154"/>
    <a:srgbClr val="008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6860" autoAdjust="0"/>
  </p:normalViewPr>
  <p:slideViewPr>
    <p:cSldViewPr snapToGrid="0" showGuides="1">
      <p:cViewPr varScale="1">
        <p:scale>
          <a:sx n="83" d="100"/>
          <a:sy n="83" d="100"/>
        </p:scale>
        <p:origin x="68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23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418" cy="513776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24" y="0"/>
            <a:ext cx="3076418" cy="513776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r">
              <a:defRPr sz="1200"/>
            </a:lvl1pPr>
          </a:lstStyle>
          <a:p>
            <a:fld id="{A8229614-FAC8-4618-B1BA-F3A93FB34BD0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38"/>
            <a:ext cx="3076418" cy="513776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24" y="9720838"/>
            <a:ext cx="3076418" cy="513776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fld id="{68931838-6C43-4D43-8289-05D796B6C1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8815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r">
              <a:defRPr sz="1200"/>
            </a:lvl1pPr>
          </a:lstStyle>
          <a:p>
            <a:fld id="{6AD6C4EC-DBDB-4C77-AC23-087CDF58F4AF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1" tIns="47370" rIns="94741" bIns="4737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41" tIns="47370" rIns="94741" bIns="473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fld id="{A6B8EAA3-D9FD-43A5-926D-F0A1DB323F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4197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24030"/>
            <a:ext cx="12192000" cy="1533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76922" y="5644856"/>
            <a:ext cx="10965778" cy="711786"/>
          </a:xfrm>
        </p:spPr>
        <p:txBody>
          <a:bodyPr wrap="square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6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09788"/>
            <a:ext cx="12192000" cy="47482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61" y="3979863"/>
            <a:ext cx="6850340" cy="1714355"/>
          </a:xfrm>
        </p:spPr>
        <p:txBody>
          <a:bodyPr/>
          <a:lstStyle>
            <a:lvl1pPr marL="0" indent="0">
              <a:buNone/>
              <a:defRPr sz="6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endParaRPr lang="fi-FI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" y="393521"/>
            <a:ext cx="2376000" cy="6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5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09788"/>
            <a:ext cx="12192000" cy="4748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60" y="3979863"/>
            <a:ext cx="7020669" cy="1714355"/>
          </a:xfrm>
        </p:spPr>
        <p:txBody>
          <a:bodyPr/>
          <a:lstStyle>
            <a:lvl1pPr marL="0" indent="0">
              <a:buNone/>
              <a:defRPr sz="60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endParaRPr lang="fi-FI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" y="393521"/>
            <a:ext cx="2376000" cy="6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20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09788"/>
            <a:ext cx="12192000" cy="47482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61" y="3979863"/>
            <a:ext cx="7002740" cy="1714355"/>
          </a:xfrm>
        </p:spPr>
        <p:txBody>
          <a:bodyPr/>
          <a:lstStyle>
            <a:lvl1pPr marL="0" indent="0">
              <a:buNone/>
              <a:defRPr sz="6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endParaRPr lang="fi-FI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" y="393521"/>
            <a:ext cx="2376000" cy="6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56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4308" y="673570"/>
            <a:ext cx="9153303" cy="598401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4308" y="1662306"/>
            <a:ext cx="10983384" cy="4605490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76" y="614170"/>
            <a:ext cx="1519200" cy="4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35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kkusak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CB84BD-95E2-4DB5-A1BA-44A2F0811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71"/>
            <a:ext cx="2753712" cy="146440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EE61B6-87D0-44AD-8B61-41611BD1CA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0931" y="163454"/>
            <a:ext cx="1579369" cy="513831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C967870-AF31-44BD-896A-D715EB870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  <a:p>
            <a:r>
              <a:rPr lang="fi-FI" dirty="0"/>
              <a:t>Lisää kuva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76283-2595-4A99-B117-D789F17EE9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25" y="420370"/>
            <a:ext cx="51816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BC6F147-05CD-4213-8DC9-73C32FD15F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4625" y="1900238"/>
            <a:ext cx="5181600" cy="444341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3910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kara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4063"/>
            <a:ext cx="6027822" cy="510227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99457" y="958600"/>
            <a:ext cx="3461657" cy="1634355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 tai nostotekstiä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E5B645E-1089-4EB7-BA39-26DB3C5A45F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27821" y="1750691"/>
            <a:ext cx="5418803" cy="2833494"/>
          </a:xfrm>
        </p:spPr>
        <p:txBody>
          <a:bodyPr/>
          <a:lstStyle>
            <a:lvl1pPr marL="342900" indent="-342900">
              <a:buFont typeface="Arial"/>
              <a:buChar char="•"/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76" y="614170"/>
            <a:ext cx="1519200" cy="4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10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kar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13648" y="-27296"/>
            <a:ext cx="6041470" cy="516151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99457" y="958600"/>
            <a:ext cx="3461657" cy="1634355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 tai nostotekstiä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76" y="614170"/>
            <a:ext cx="1519200" cy="423599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E5B645E-1089-4EB7-BA39-26DB3C5A45F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27821" y="1750691"/>
            <a:ext cx="5418803" cy="2833494"/>
          </a:xfrm>
        </p:spPr>
        <p:txBody>
          <a:bodyPr/>
          <a:lstStyle>
            <a:lvl1pPr marL="342900" indent="-342900">
              <a:buFont typeface="Arial"/>
              <a:buChar char="•"/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4689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kara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648" y="0"/>
            <a:ext cx="6082412" cy="5199796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99457" y="958600"/>
            <a:ext cx="3461657" cy="1634355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 tai nostotekstiä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E5B645E-1089-4EB7-BA39-26DB3C5A45F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27821" y="1750691"/>
            <a:ext cx="5418803" cy="2833494"/>
          </a:xfrm>
        </p:spPr>
        <p:txBody>
          <a:bodyPr/>
          <a:lstStyle>
            <a:lvl1pPr marL="342900" indent="-342900">
              <a:buFont typeface="Arial"/>
              <a:buChar char="•"/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76" y="614170"/>
            <a:ext cx="1519200" cy="4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27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0828" y="603958"/>
            <a:ext cx="4856087" cy="980293"/>
          </a:xfrm>
        </p:spPr>
        <p:txBody>
          <a:bodyPr wrap="square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11213" y="1871663"/>
            <a:ext cx="4856162" cy="397872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524625" y="603250"/>
            <a:ext cx="4856087" cy="981001"/>
          </a:xfrm>
        </p:spPr>
        <p:txBody>
          <a:bodyPr/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524550" y="1871663"/>
            <a:ext cx="4856162" cy="397872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019" y="6109000"/>
            <a:ext cx="1595642" cy="4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47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, 3 teksti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0828" y="603958"/>
            <a:ext cx="4856087" cy="2272545"/>
          </a:xfrm>
        </p:spPr>
        <p:txBody>
          <a:bodyPr wrap="square"/>
          <a:lstStyle>
            <a:lvl1pPr>
              <a:defRPr sz="4400" baseline="0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10828" y="3025539"/>
            <a:ext cx="4856086" cy="2824845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nostoteksti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D91177-A489-42A6-9C41-1855994AD8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5010" y="603958"/>
            <a:ext cx="4856162" cy="524642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019" y="6109000"/>
            <a:ext cx="1595642" cy="4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6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1EDA0C-E326-4529-BADF-6C683AA2D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2047" y="1223140"/>
            <a:ext cx="3792072" cy="37853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92575-8717-4158-9020-25A4C56539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620" y="5584717"/>
            <a:ext cx="11201567" cy="478731"/>
          </a:xfrm>
        </p:spPr>
        <p:txBody>
          <a:bodyPr/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A15F1-C8A9-4735-A701-FD391EEC1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5110" y="6182273"/>
            <a:ext cx="11201077" cy="407988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21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kuva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ctrTitle" hasCustomPrompt="1"/>
          </p:nvPr>
        </p:nvSpPr>
        <p:spPr>
          <a:xfrm>
            <a:off x="6637574" y="331952"/>
            <a:ext cx="4856087" cy="1423512"/>
          </a:xfrm>
        </p:spPr>
        <p:txBody>
          <a:bodyPr wrap="square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D91177-A489-42A6-9C41-1855994AD8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7499" y="2087416"/>
            <a:ext cx="4856162" cy="37629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8063D2-2DFD-483C-A775-B5614F5F0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  <a:p>
            <a:r>
              <a:rPr lang="fi-FI" dirty="0"/>
              <a:t>Lisää kuva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019" y="6109000"/>
            <a:ext cx="1595642" cy="4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58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ctrTitle" hasCustomPrompt="1"/>
          </p:nvPr>
        </p:nvSpPr>
        <p:spPr>
          <a:xfrm>
            <a:off x="541612" y="379841"/>
            <a:ext cx="4856087" cy="1423512"/>
          </a:xfrm>
        </p:spPr>
        <p:txBody>
          <a:bodyPr wrap="square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D91177-A489-42A6-9C41-1855994AD8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537" y="2087416"/>
            <a:ext cx="4856162" cy="37629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8063D2-2DFD-483C-A775-B5614F5F0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                Lisää kuva | </a:t>
            </a:r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picture</a:t>
            </a:r>
            <a:endParaRPr lang="fi-FI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7" y="6134447"/>
            <a:ext cx="1595642" cy="4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10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8063D2-2DFD-483C-A775-B5614F5F0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                Lisää kuva | </a:t>
            </a:r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picture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1629" y="2336766"/>
            <a:ext cx="4920342" cy="2986348"/>
          </a:xfrm>
        </p:spPr>
        <p:txBody>
          <a:bodyPr/>
          <a:lstStyle>
            <a:lvl1pPr marL="0" indent="0">
              <a:buNone/>
              <a:defRPr sz="5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sitaatti</a:t>
            </a:r>
            <a:endParaRPr lang="en-US" dirty="0"/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6585" y="-861844"/>
            <a:ext cx="1121228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0000" dirty="0">
                <a:solidFill>
                  <a:schemeClr val="bg2"/>
                </a:solidFill>
              </a:rPr>
              <a:t>”</a:t>
            </a:r>
            <a:endParaRPr lang="fi-FI" sz="8000" dirty="0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7" y="6134447"/>
            <a:ext cx="1595642" cy="4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70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ue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4063"/>
            <a:ext cx="6027822" cy="510227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99457" y="958600"/>
            <a:ext cx="3461657" cy="1634355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 tai nostotekstiä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E5B645E-1089-4EB7-BA39-26DB3C5A45F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660571" y="1750691"/>
            <a:ext cx="5786054" cy="2833494"/>
          </a:xfrm>
        </p:spPr>
        <p:txBody>
          <a:bodyPr/>
          <a:lstStyle>
            <a:lvl1pPr marL="342900" indent="-342900">
              <a:buFont typeface="Arial"/>
              <a:buChar char="•"/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6720"/>
            <a:ext cx="12192000" cy="2157321"/>
          </a:xfrm>
          <a:prstGeom prst="rect">
            <a:avLst/>
          </a:prstGeom>
        </p:spPr>
      </p:pic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76" y="461770"/>
            <a:ext cx="1519200" cy="4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19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7" y="3095687"/>
            <a:ext cx="6614334" cy="1561323"/>
          </a:xfrm>
        </p:spPr>
        <p:txBody>
          <a:bodyPr wrap="square"/>
          <a:lstStyle>
            <a:lvl1pPr algn="l">
              <a:defRPr sz="10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5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050" y="-19050"/>
            <a:ext cx="2171700" cy="2724150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272415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34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6" y="3095687"/>
            <a:ext cx="6699903" cy="1561323"/>
          </a:xfrm>
        </p:spPr>
        <p:txBody>
          <a:bodyPr wrap="square"/>
          <a:lstStyle>
            <a:lvl1pPr algn="l">
              <a:defRPr sz="10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5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050" y="-19050"/>
            <a:ext cx="2171700" cy="2724150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272415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68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2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6" y="3095687"/>
            <a:ext cx="6699903" cy="1561323"/>
          </a:xfrm>
        </p:spPr>
        <p:txBody>
          <a:bodyPr wrap="square"/>
          <a:lstStyle>
            <a:lvl1pPr algn="l">
              <a:defRPr sz="10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050" y="-19050"/>
            <a:ext cx="2171700" cy="2724150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272415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60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oranss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6" y="3095687"/>
            <a:ext cx="6699903" cy="1561323"/>
          </a:xfrm>
        </p:spPr>
        <p:txBody>
          <a:bodyPr wrap="square"/>
          <a:lstStyle>
            <a:lvl1pPr algn="l">
              <a:defRPr sz="10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5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050" y="-19050"/>
            <a:ext cx="2171700" cy="2724150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272415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87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harmaa"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6" y="3095687"/>
            <a:ext cx="6699903" cy="1561323"/>
          </a:xfrm>
        </p:spPr>
        <p:txBody>
          <a:bodyPr wrap="square"/>
          <a:lstStyle>
            <a:lvl1pPr algn="l">
              <a:defRPr sz="10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5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050" y="-19050"/>
            <a:ext cx="2171700" cy="2724150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272415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05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7" y="3095687"/>
            <a:ext cx="6725540" cy="1561323"/>
          </a:xfrm>
        </p:spPr>
        <p:txBody>
          <a:bodyPr wrap="square"/>
          <a:lstStyle>
            <a:lvl1pPr algn="l">
              <a:defRPr sz="10000" baseline="0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Lisää</a:t>
            </a:r>
            <a:br>
              <a:rPr lang="fi-FI" dirty="0"/>
            </a:br>
            <a:r>
              <a:rPr lang="fi-FI" dirty="0"/>
              <a:t>nostoteksti</a:t>
            </a:r>
          </a:p>
        </p:txBody>
      </p:sp>
      <p:sp>
        <p:nvSpPr>
          <p:cNvPr id="5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050" y="-19050"/>
            <a:ext cx="2171700" cy="2724150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272415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" y="393521"/>
            <a:ext cx="2376000" cy="6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3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76922" y="5610672"/>
            <a:ext cx="10965778" cy="711786"/>
          </a:xfrm>
        </p:spPr>
        <p:txBody>
          <a:bodyPr wrap="square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1EDA0C-E326-4529-BADF-6C683AA2D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2047" y="1223140"/>
            <a:ext cx="3792072" cy="3785325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75A15F1-C8A9-4735-A701-FD391EEC1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921" y="6403327"/>
            <a:ext cx="11201077" cy="407988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07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dia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905124-EE79-41E1-9867-CCFE5222D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                                                              Lisää kuva | </a:t>
            </a:r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6696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s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2109788"/>
            <a:ext cx="12192000" cy="4748212"/>
          </a:xfrm>
          <a:noFill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" y="393521"/>
            <a:ext cx="2376000" cy="6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01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kara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16406" y="0"/>
            <a:ext cx="8875594" cy="6858000"/>
          </a:xfrm>
          <a:custGeom>
            <a:avLst/>
            <a:gdLst>
              <a:gd name="connsiteX0" fmla="*/ 418533 w 8875594"/>
              <a:gd name="connsiteY0" fmla="*/ 0 h 6858000"/>
              <a:gd name="connsiteX1" fmla="*/ 8875594 w 8875594"/>
              <a:gd name="connsiteY1" fmla="*/ 0 h 6858000"/>
              <a:gd name="connsiteX2" fmla="*/ 8875594 w 8875594"/>
              <a:gd name="connsiteY2" fmla="*/ 6858000 h 6858000"/>
              <a:gd name="connsiteX3" fmla="*/ 1583140 w 8875594"/>
              <a:gd name="connsiteY3" fmla="*/ 6858000 h 6858000"/>
              <a:gd name="connsiteX4" fmla="*/ 1583140 w 8875594"/>
              <a:gd name="connsiteY4" fmla="*/ 5268036 h 6858000"/>
              <a:gd name="connsiteX5" fmla="*/ 0 w 8875594"/>
              <a:gd name="connsiteY5" fmla="*/ 5104263 h 6858000"/>
              <a:gd name="connsiteX6" fmla="*/ 2702257 w 8875594"/>
              <a:gd name="connsiteY6" fmla="*/ 4490113 h 6858000"/>
              <a:gd name="connsiteX7" fmla="*/ 2715904 w 8875594"/>
              <a:gd name="connsiteY7" fmla="*/ 2879678 h 6858000"/>
              <a:gd name="connsiteX8" fmla="*/ 163773 w 8875594"/>
              <a:gd name="connsiteY8" fmla="*/ 2497540 h 6858000"/>
              <a:gd name="connsiteX9" fmla="*/ 2197290 w 8875594"/>
              <a:gd name="connsiteY9" fmla="*/ 1910687 h 6858000"/>
              <a:gd name="connsiteX10" fmla="*/ 2197290 w 8875594"/>
              <a:gd name="connsiteY10" fmla="*/ 313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75594" h="6858000">
                <a:moveTo>
                  <a:pt x="418533" y="0"/>
                </a:moveTo>
                <a:lnTo>
                  <a:pt x="8875594" y="0"/>
                </a:lnTo>
                <a:lnTo>
                  <a:pt x="8875594" y="6858000"/>
                </a:lnTo>
                <a:lnTo>
                  <a:pt x="1583140" y="6858000"/>
                </a:lnTo>
                <a:lnTo>
                  <a:pt x="1583140" y="5268036"/>
                </a:lnTo>
                <a:lnTo>
                  <a:pt x="0" y="5104263"/>
                </a:lnTo>
                <a:lnTo>
                  <a:pt x="2702257" y="4490113"/>
                </a:lnTo>
                <a:lnTo>
                  <a:pt x="2715904" y="2879678"/>
                </a:lnTo>
                <a:lnTo>
                  <a:pt x="163773" y="2497540"/>
                </a:lnTo>
                <a:lnTo>
                  <a:pt x="2197290" y="1910687"/>
                </a:lnTo>
                <a:lnTo>
                  <a:pt x="2197290" y="3138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776288"/>
            <a:ext cx="2859206" cy="5103812"/>
          </a:xfrm>
        </p:spPr>
        <p:txBody>
          <a:bodyPr/>
          <a:lstStyle>
            <a:lvl1pPr marL="0" indent="0">
              <a:buNone/>
              <a:defRPr sz="4000" b="1" baseline="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nostotekstiä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269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kulmasak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808161 h 6858000"/>
              <a:gd name="connsiteX3" fmla="*/ 12187451 w 12192000"/>
              <a:gd name="connsiteY3" fmla="*/ 3807725 h 6858000"/>
              <a:gd name="connsiteX4" fmla="*/ 10549719 w 12192000"/>
              <a:gd name="connsiteY4" fmla="*/ 3016155 h 6858000"/>
              <a:gd name="connsiteX5" fmla="*/ 10044752 w 12192000"/>
              <a:gd name="connsiteY5" fmla="*/ 4107976 h 6858000"/>
              <a:gd name="connsiteX6" fmla="*/ 10959152 w 12192000"/>
              <a:gd name="connsiteY6" fmla="*/ 4544704 h 6858000"/>
              <a:gd name="connsiteX7" fmla="*/ 8256896 w 12192000"/>
              <a:gd name="connsiteY7" fmla="*/ 5117910 h 6858000"/>
              <a:gd name="connsiteX8" fmla="*/ 8284191 w 12192000"/>
              <a:gd name="connsiteY8" fmla="*/ 6373504 h 6858000"/>
              <a:gd name="connsiteX9" fmla="*/ 8911988 w 12192000"/>
              <a:gd name="connsiteY9" fmla="*/ 6469039 h 6858000"/>
              <a:gd name="connsiteX10" fmla="*/ 7983940 w 12192000"/>
              <a:gd name="connsiteY10" fmla="*/ 6728346 h 6858000"/>
              <a:gd name="connsiteX11" fmla="*/ 7983940 w 12192000"/>
              <a:gd name="connsiteY11" fmla="*/ 6858000 h 6858000"/>
              <a:gd name="connsiteX12" fmla="*/ 0 w 12192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808161"/>
                </a:lnTo>
                <a:lnTo>
                  <a:pt x="12187451" y="3807725"/>
                </a:lnTo>
                <a:lnTo>
                  <a:pt x="10549719" y="3016155"/>
                </a:lnTo>
                <a:lnTo>
                  <a:pt x="10044752" y="4107976"/>
                </a:lnTo>
                <a:lnTo>
                  <a:pt x="10959152" y="4544704"/>
                </a:lnTo>
                <a:lnTo>
                  <a:pt x="8256896" y="5117910"/>
                </a:lnTo>
                <a:lnTo>
                  <a:pt x="8284191" y="6373504"/>
                </a:lnTo>
                <a:lnTo>
                  <a:pt x="8911988" y="6469039"/>
                </a:lnTo>
                <a:lnTo>
                  <a:pt x="7983940" y="6728346"/>
                </a:lnTo>
                <a:lnTo>
                  <a:pt x="798394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9005777" y="5231217"/>
            <a:ext cx="3040912" cy="1361263"/>
          </a:xfrm>
        </p:spPr>
        <p:txBody>
          <a:bodyPr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nostotekstiä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3047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kulmasaka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244454 w 12192000"/>
              <a:gd name="connsiteY3" fmla="*/ 6858000 h 6858000"/>
              <a:gd name="connsiteX4" fmla="*/ 4244454 w 12192000"/>
              <a:gd name="connsiteY4" fmla="*/ 6741994 h 6858000"/>
              <a:gd name="connsiteX5" fmla="*/ 3261815 w 12192000"/>
              <a:gd name="connsiteY5" fmla="*/ 6441743 h 6858000"/>
              <a:gd name="connsiteX6" fmla="*/ 3903260 w 12192000"/>
              <a:gd name="connsiteY6" fmla="*/ 6359857 h 6858000"/>
              <a:gd name="connsiteX7" fmla="*/ 3903260 w 12192000"/>
              <a:gd name="connsiteY7" fmla="*/ 5158854 h 6858000"/>
              <a:gd name="connsiteX8" fmla="*/ 1173707 w 12192000"/>
              <a:gd name="connsiteY8" fmla="*/ 4558352 h 6858000"/>
              <a:gd name="connsiteX9" fmla="*/ 2129051 w 12192000"/>
              <a:gd name="connsiteY9" fmla="*/ 4094328 h 6858000"/>
              <a:gd name="connsiteX10" fmla="*/ 1624084 w 12192000"/>
              <a:gd name="connsiteY10" fmla="*/ 3016155 h 6858000"/>
              <a:gd name="connsiteX11" fmla="*/ 0 w 12192000"/>
              <a:gd name="connsiteY11" fmla="*/ 37875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244454" y="6858000"/>
                </a:lnTo>
                <a:lnTo>
                  <a:pt x="4244454" y="6741994"/>
                </a:lnTo>
                <a:lnTo>
                  <a:pt x="3261815" y="6441743"/>
                </a:lnTo>
                <a:lnTo>
                  <a:pt x="3903260" y="6359857"/>
                </a:lnTo>
                <a:lnTo>
                  <a:pt x="3903260" y="5158854"/>
                </a:lnTo>
                <a:lnTo>
                  <a:pt x="1173707" y="4558352"/>
                </a:lnTo>
                <a:lnTo>
                  <a:pt x="2129051" y="4094328"/>
                </a:lnTo>
                <a:lnTo>
                  <a:pt x="1624084" y="3016155"/>
                </a:lnTo>
                <a:lnTo>
                  <a:pt x="0" y="37875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9609" y="5220584"/>
            <a:ext cx="3040912" cy="1361263"/>
          </a:xfrm>
        </p:spPr>
        <p:txBody>
          <a:bodyPr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nostotekstiä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4215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620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harmaa"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2133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340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33239" y="1371947"/>
            <a:ext cx="1053405" cy="10534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24" name="Oval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17674" y="1389627"/>
            <a:ext cx="1053405" cy="10534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9" name="Ova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10499" y="1371947"/>
            <a:ext cx="1053405" cy="10534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pic>
        <p:nvPicPr>
          <p:cNvPr id="17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76" y="461770"/>
            <a:ext cx="1519200" cy="4235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414338"/>
            <a:ext cx="9288919" cy="625260"/>
          </a:xfrm>
        </p:spPr>
        <p:txBody>
          <a:bodyPr/>
          <a:lstStyle>
            <a:lvl1pPr marL="0" indent="0">
              <a:buNone/>
              <a:defRPr sz="4400" b="1" baseline="0"/>
            </a:lvl1pPr>
          </a:lstStyle>
          <a:p>
            <a:pPr lvl="0"/>
            <a:r>
              <a:rPr lang="fi-FI" dirty="0"/>
              <a:t>Lisää otsikko </a:t>
            </a: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91223" y="1707075"/>
            <a:ext cx="11210240" cy="254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017343" y="1441169"/>
            <a:ext cx="620712" cy="531812"/>
          </a:xfr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785813" y="2559434"/>
            <a:ext cx="2917825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85813" y="3120870"/>
            <a:ext cx="2917825" cy="331190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826931" y="1466569"/>
            <a:ext cx="620712" cy="531812"/>
          </a:xfr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2</a:t>
            </a:r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4601378" y="2559434"/>
            <a:ext cx="2917825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4601378" y="3120870"/>
            <a:ext cx="2917825" cy="331190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737161" y="1466569"/>
            <a:ext cx="620712" cy="531812"/>
          </a:xfr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3</a:t>
            </a:r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8484856" y="2559434"/>
            <a:ext cx="2917825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8484856" y="3120870"/>
            <a:ext cx="2917825" cy="331190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98356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47773" y="1380656"/>
            <a:ext cx="652622" cy="6526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41" name="Oval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20962" y="1399975"/>
            <a:ext cx="652622" cy="6526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53" name="Oval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68032" y="1418214"/>
            <a:ext cx="652622" cy="6526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pic>
        <p:nvPicPr>
          <p:cNvPr id="21" name="Pictur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76" y="461770"/>
            <a:ext cx="1519200" cy="423599"/>
          </a:xfrm>
          <a:prstGeom prst="rect">
            <a:avLst/>
          </a:prstGeom>
        </p:spPr>
      </p:pic>
      <p:sp>
        <p:nvSpPr>
          <p:cNvPr id="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10179" y="1392140"/>
            <a:ext cx="652622" cy="6526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414338"/>
            <a:ext cx="8737941" cy="728662"/>
          </a:xfrm>
        </p:spPr>
        <p:txBody>
          <a:bodyPr/>
          <a:lstStyle>
            <a:lvl1pPr marL="0" indent="0">
              <a:buNone/>
              <a:defRPr sz="4400" b="1" baseline="0"/>
            </a:lvl1pPr>
          </a:lstStyle>
          <a:p>
            <a:pPr lvl="0"/>
            <a:r>
              <a:rPr lang="fi-FI" dirty="0"/>
              <a:t>Lisää otsikko  </a:t>
            </a: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86334" y="1760857"/>
            <a:ext cx="11210240" cy="254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700282" y="1413790"/>
            <a:ext cx="620712" cy="531812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626804" y="2160828"/>
            <a:ext cx="2349088" cy="415745"/>
          </a:xfrm>
        </p:spPr>
        <p:txBody>
          <a:bodyPr/>
          <a:lstStyle>
            <a:lvl1pPr marL="0" indent="0" algn="l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626802" y="2591562"/>
            <a:ext cx="2349089" cy="291276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52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4437876" y="1402306"/>
            <a:ext cx="620712" cy="531812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2</a:t>
            </a:r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3473874" y="2160828"/>
            <a:ext cx="2349088" cy="415745"/>
          </a:xfrm>
        </p:spPr>
        <p:txBody>
          <a:bodyPr/>
          <a:lstStyle>
            <a:lvl1pPr marL="0" indent="0" algn="l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73872" y="2591562"/>
            <a:ext cx="2349089" cy="291276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7411065" y="1421625"/>
            <a:ext cx="620712" cy="531812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3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6320944" y="2160828"/>
            <a:ext cx="2349088" cy="415745"/>
          </a:xfrm>
        </p:spPr>
        <p:txBody>
          <a:bodyPr/>
          <a:lstStyle>
            <a:lvl1pPr marL="0" indent="0" algn="l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320942" y="2591562"/>
            <a:ext cx="2349089" cy="291276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258135" y="1439864"/>
            <a:ext cx="620712" cy="531812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4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9168014" y="2160828"/>
            <a:ext cx="2349088" cy="415745"/>
          </a:xfrm>
        </p:spPr>
        <p:txBody>
          <a:bodyPr/>
          <a:lstStyle>
            <a:lvl1pPr marL="0" indent="0" algn="l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2" hasCustomPrompt="1"/>
          </p:nvPr>
        </p:nvSpPr>
        <p:spPr>
          <a:xfrm>
            <a:off x="9168012" y="2591562"/>
            <a:ext cx="2349089" cy="291276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158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1050" y="-1"/>
            <a:ext cx="12248147" cy="68580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92575-8717-4158-9020-25A4C56539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08901" y="4034296"/>
            <a:ext cx="5468874" cy="778335"/>
          </a:xfrm>
        </p:spPr>
        <p:txBody>
          <a:bodyPr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 tähän esimerkiksi kolmelle riville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A15F1-C8A9-4735-A701-FD391EEC1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08901" y="6182272"/>
            <a:ext cx="6452195" cy="435096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1096" y="276562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38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414338"/>
            <a:ext cx="9288919" cy="1109662"/>
          </a:xfrm>
        </p:spPr>
        <p:txBody>
          <a:bodyPr/>
          <a:lstStyle>
            <a:lvl1pPr marL="0" indent="0">
              <a:buNone/>
              <a:defRPr sz="4400" b="1" baseline="0"/>
            </a:lvl1pPr>
          </a:lstStyle>
          <a:p>
            <a:pPr lvl="0"/>
            <a:r>
              <a:rPr lang="fi-FI" dirty="0"/>
              <a:t>Lisää otsikko  </a:t>
            </a: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91223" y="2146349"/>
            <a:ext cx="11210240" cy="2540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5293" y="1879710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55" name="Oval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05795" y="1914002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60" name="Oval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13995" y="1909325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65" name="Oval 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13792" y="1909657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70" name="Oval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61033" y="1915186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pic>
        <p:nvPicPr>
          <p:cNvPr id="25" name="Pictur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76" y="461770"/>
            <a:ext cx="1519200" cy="4235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277797" y="2004402"/>
            <a:ext cx="620712" cy="531812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A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640081" y="3273040"/>
            <a:ext cx="1554478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640080" y="4148899"/>
            <a:ext cx="1554479" cy="219533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618299" y="2038694"/>
            <a:ext cx="620712" cy="531812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B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2957981" y="3255633"/>
            <a:ext cx="1554478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2957980" y="4131492"/>
            <a:ext cx="1554479" cy="219533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61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5926499" y="2034017"/>
            <a:ext cx="620712" cy="531812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C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5301270" y="3273040"/>
            <a:ext cx="1554478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5301269" y="4148899"/>
            <a:ext cx="1554479" cy="219533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8326296" y="2034349"/>
            <a:ext cx="620712" cy="531812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D</a:t>
            </a:r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7674967" y="3273040"/>
            <a:ext cx="1554478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33" hasCustomPrompt="1"/>
          </p:nvPr>
        </p:nvSpPr>
        <p:spPr>
          <a:xfrm>
            <a:off x="7674966" y="4148899"/>
            <a:ext cx="1554479" cy="219533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71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10673537" y="2039878"/>
            <a:ext cx="620712" cy="531812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2"/>
          <p:cNvSpPr>
            <a:spLocks noGrp="1"/>
          </p:cNvSpPr>
          <p:nvPr>
            <p:ph type="body" sz="quarter" idx="34" hasCustomPrompt="1"/>
          </p:nvPr>
        </p:nvSpPr>
        <p:spPr>
          <a:xfrm>
            <a:off x="10015370" y="3255633"/>
            <a:ext cx="1554478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35" hasCustomPrompt="1"/>
          </p:nvPr>
        </p:nvSpPr>
        <p:spPr>
          <a:xfrm>
            <a:off x="10015369" y="4131492"/>
            <a:ext cx="1554479" cy="219533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64860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1"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505235-2FB9-4253-9FF2-54768EF1D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701" y="1613675"/>
            <a:ext cx="7089662" cy="32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67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2"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558" y="2139780"/>
            <a:ext cx="7083566" cy="197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90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äyntikor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1EDA0C-E326-4529-BADF-6C683AA2D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3977" y="1776258"/>
            <a:ext cx="3311371" cy="330547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812FC-D748-4018-82CA-0227CEAD3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61279" y="2070890"/>
            <a:ext cx="2120900" cy="271621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Syötä käyntikorttikuva tähän.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B2B8B7-4161-43D8-94FB-F739C4BEF6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364" y="2716814"/>
            <a:ext cx="3311525" cy="1712913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Ota </a:t>
            </a:r>
            <a:r>
              <a:rPr lang="en-US" dirty="0" err="1"/>
              <a:t>yhteyttä</a:t>
            </a:r>
            <a:r>
              <a:rPr lang="en-US" dirty="0"/>
              <a:t>!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Nimi</a:t>
            </a:r>
            <a:br>
              <a:rPr lang="en-US" dirty="0"/>
            </a:br>
            <a:r>
              <a:rPr lang="en-US" dirty="0" err="1"/>
              <a:t>Sähköposti</a:t>
            </a:r>
            <a:br>
              <a:rPr lang="en-US" dirty="0"/>
            </a:br>
            <a:r>
              <a:rPr lang="en-US" dirty="0" err="1"/>
              <a:t>Puhelinnumero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33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B2B8B7-4161-43D8-94FB-F739C4BEF6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013" y="2193031"/>
            <a:ext cx="5310326" cy="3115815"/>
          </a:xfrm>
        </p:spPr>
        <p:txBody>
          <a:bodyPr/>
          <a:lstStyle>
            <a:lvl1pPr marL="0" indent="0">
              <a:buNone/>
              <a:defRPr sz="1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Kiitos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1EDA0C-E326-4529-BADF-6C683AA2D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3977" y="1776258"/>
            <a:ext cx="3311371" cy="33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17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 / bas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FC9F444C-E0DD-8A17-77E4-D97F08DB6D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4538" y="610348"/>
            <a:ext cx="8548966" cy="1151834"/>
          </a:xfrm>
        </p:spPr>
        <p:txBody>
          <a:bodyPr wrap="square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 /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headline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74A8F-8183-B827-EB04-0CC257A08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61" y="343577"/>
            <a:ext cx="2194056" cy="61176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9B520-EC4B-4A54-9E51-C5DDE0AF9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4538" y="1899561"/>
            <a:ext cx="10620375" cy="4232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/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1302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5"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1050" y="-1"/>
            <a:ext cx="12248147" cy="68580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92575-8717-4158-9020-25A4C56539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08901" y="4034296"/>
            <a:ext cx="5468874" cy="778335"/>
          </a:xfrm>
        </p:spPr>
        <p:txBody>
          <a:bodyPr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 tähän esimerkiksi kolmelle riville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A15F1-C8A9-4735-A701-FD391EEC1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08901" y="6182272"/>
            <a:ext cx="6452195" cy="435096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1096" y="276562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83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1050" y="-1"/>
            <a:ext cx="12248147" cy="68580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92575-8717-4158-9020-25A4C56539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08901" y="4034296"/>
            <a:ext cx="5468874" cy="778335"/>
          </a:xfrm>
        </p:spPr>
        <p:txBody>
          <a:bodyPr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 tähän esimerkiksi kolmelle riville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A15F1-C8A9-4735-A701-FD391EEC1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08901" y="6182272"/>
            <a:ext cx="6452195" cy="435096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96" y="288984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39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65826" y="2485891"/>
            <a:ext cx="10619795" cy="1021193"/>
          </a:xfrm>
        </p:spPr>
        <p:txBody>
          <a:bodyPr wrap="square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665827" y="3627472"/>
            <a:ext cx="10619794" cy="2533633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tekstiä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96" y="288984"/>
            <a:ext cx="2375109" cy="662251"/>
          </a:xfrm>
          <a:prstGeom prst="rect">
            <a:avLst/>
          </a:prstGeom>
        </p:spPr>
      </p:pic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15886" y="-10886"/>
            <a:ext cx="1959428" cy="2242457"/>
          </a:xfrm>
          <a:custGeom>
            <a:avLst/>
            <a:gdLst>
              <a:gd name="connsiteX0" fmla="*/ 0 w 1959428"/>
              <a:gd name="connsiteY0" fmla="*/ 0 h 2242457"/>
              <a:gd name="connsiteX1" fmla="*/ 947057 w 1959428"/>
              <a:gd name="connsiteY1" fmla="*/ 0 h 2242457"/>
              <a:gd name="connsiteX2" fmla="*/ 1959428 w 1959428"/>
              <a:gd name="connsiteY2" fmla="*/ 1839686 h 2242457"/>
              <a:gd name="connsiteX3" fmla="*/ 1251857 w 1959428"/>
              <a:gd name="connsiteY3" fmla="*/ 2242457 h 2242457"/>
              <a:gd name="connsiteX4" fmla="*/ 0 w 1959428"/>
              <a:gd name="connsiteY4" fmla="*/ 0 h 22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9428" h="2242457">
                <a:moveTo>
                  <a:pt x="0" y="0"/>
                </a:moveTo>
                <a:lnTo>
                  <a:pt x="947057" y="0"/>
                </a:lnTo>
                <a:lnTo>
                  <a:pt x="1959428" y="1839686"/>
                </a:lnTo>
                <a:lnTo>
                  <a:pt x="1251857" y="224245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584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917236" y="3779376"/>
            <a:ext cx="7757313" cy="1021193"/>
          </a:xfrm>
        </p:spPr>
        <p:txBody>
          <a:bodyPr wrap="square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917237" y="4881747"/>
            <a:ext cx="7943331" cy="1423359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tekstiä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96" y="288984"/>
            <a:ext cx="2375109" cy="662251"/>
          </a:xfrm>
          <a:prstGeom prst="rect">
            <a:avLst/>
          </a:prstGeom>
        </p:spPr>
      </p:pic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6543" y="2590800"/>
            <a:ext cx="2732314" cy="4267200"/>
          </a:xfrm>
          <a:custGeom>
            <a:avLst/>
            <a:gdLst>
              <a:gd name="connsiteX0" fmla="*/ 0 w 2732314"/>
              <a:gd name="connsiteY0" fmla="*/ 4267200 h 4267200"/>
              <a:gd name="connsiteX1" fmla="*/ 936171 w 2732314"/>
              <a:gd name="connsiteY1" fmla="*/ 4267200 h 4267200"/>
              <a:gd name="connsiteX2" fmla="*/ 2732314 w 2732314"/>
              <a:gd name="connsiteY2" fmla="*/ 337457 h 4267200"/>
              <a:gd name="connsiteX3" fmla="*/ 1992086 w 2732314"/>
              <a:gd name="connsiteY3" fmla="*/ 0 h 4267200"/>
              <a:gd name="connsiteX4" fmla="*/ 0 w 2732314"/>
              <a:gd name="connsiteY4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2314" h="4267200">
                <a:moveTo>
                  <a:pt x="0" y="4267200"/>
                </a:moveTo>
                <a:lnTo>
                  <a:pt x="936171" y="4267200"/>
                </a:lnTo>
                <a:lnTo>
                  <a:pt x="2732314" y="337457"/>
                </a:lnTo>
                <a:lnTo>
                  <a:pt x="1992086" y="0"/>
                </a:lnTo>
                <a:lnTo>
                  <a:pt x="0" y="42672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080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09788"/>
            <a:ext cx="12192000" cy="4748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61" y="3979863"/>
            <a:ext cx="6850340" cy="1714355"/>
          </a:xfrm>
        </p:spPr>
        <p:txBody>
          <a:bodyPr/>
          <a:lstStyle>
            <a:lvl1pPr marL="0" indent="0">
              <a:buNone/>
              <a:defRPr sz="6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endParaRPr lang="fi-FI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" y="393521"/>
            <a:ext cx="2376000" cy="6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1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599" y="706120"/>
            <a:ext cx="10966451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599" y="2088066"/>
            <a:ext cx="10966451" cy="41469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sz="1600" dirty="0"/>
              <a:t>kuudes taso</a:t>
            </a:r>
          </a:p>
          <a:p>
            <a:pPr lvl="6"/>
            <a:r>
              <a:rPr lang="fi-FI" sz="1600" dirty="0"/>
              <a:t>seitsemäs taso</a:t>
            </a:r>
          </a:p>
          <a:p>
            <a:pPr lvl="7"/>
            <a:r>
              <a:rPr lang="fi-FI" sz="1600" dirty="0"/>
              <a:t>kahdeksas taso</a:t>
            </a:r>
          </a:p>
          <a:p>
            <a:pPr lvl="8"/>
            <a:r>
              <a:rPr lang="fi-FI" sz="1600" dirty="0"/>
              <a:t>yhdeksäs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959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13" r:id="rId3"/>
    <p:sldLayoutId id="2147483848" r:id="rId4"/>
    <p:sldLayoutId id="2147483849" r:id="rId5"/>
    <p:sldLayoutId id="2147483823" r:id="rId6"/>
    <p:sldLayoutId id="2147483755" r:id="rId7"/>
    <p:sldLayoutId id="2147483822" r:id="rId8"/>
    <p:sldLayoutId id="2147483681" r:id="rId9"/>
    <p:sldLayoutId id="2147483818" r:id="rId10"/>
    <p:sldLayoutId id="2147483796" r:id="rId11"/>
    <p:sldLayoutId id="2147483797" r:id="rId12"/>
    <p:sldLayoutId id="2147483650" r:id="rId13"/>
    <p:sldLayoutId id="2147483845" r:id="rId14"/>
    <p:sldLayoutId id="2147483835" r:id="rId15"/>
    <p:sldLayoutId id="2147483836" r:id="rId16"/>
    <p:sldLayoutId id="2147483838" r:id="rId17"/>
    <p:sldLayoutId id="2147483832" r:id="rId18"/>
    <p:sldLayoutId id="2147483772" r:id="rId19"/>
    <p:sldLayoutId id="2147483768" r:id="rId20"/>
    <p:sldLayoutId id="2147483769" r:id="rId21"/>
    <p:sldLayoutId id="2147483770" r:id="rId22"/>
    <p:sldLayoutId id="2147483786" r:id="rId23"/>
    <p:sldLayoutId id="2147483761" r:id="rId24"/>
    <p:sldLayoutId id="2147483762" r:id="rId25"/>
    <p:sldLayoutId id="2147483816" r:id="rId26"/>
    <p:sldLayoutId id="2147483817" r:id="rId27"/>
    <p:sldLayoutId id="2147483831" r:id="rId28"/>
    <p:sldLayoutId id="2147483763" r:id="rId29"/>
    <p:sldLayoutId id="2147483774" r:id="rId30"/>
    <p:sldLayoutId id="2147483663" r:id="rId31"/>
    <p:sldLayoutId id="2147483828" r:id="rId32"/>
    <p:sldLayoutId id="2147483829" r:id="rId33"/>
    <p:sldLayoutId id="2147483830" r:id="rId34"/>
    <p:sldLayoutId id="2147483804" r:id="rId35"/>
    <p:sldLayoutId id="2147483833" r:id="rId36"/>
    <p:sldLayoutId id="2147483805" r:id="rId37"/>
    <p:sldLayoutId id="2147483791" r:id="rId38"/>
    <p:sldLayoutId id="2147483793" r:id="rId39"/>
    <p:sldLayoutId id="2147483792" r:id="rId40"/>
    <p:sldLayoutId id="2147483748" r:id="rId41"/>
    <p:sldLayoutId id="2147483749" r:id="rId42"/>
    <p:sldLayoutId id="2147483746" r:id="rId43"/>
    <p:sldLayoutId id="2147483747" r:id="rId44"/>
  </p:sldLayoutIdLst>
  <p:hf sldNum="0" hdr="0" dt="0"/>
  <p:txStyles>
    <p:titleStyle>
      <a:lvl1pPr algn="l" defTabSz="457200" rtl="0" eaLnBrk="1" latinLnBrk="0" hangingPunct="1">
        <a:lnSpc>
          <a:spcPct val="100000"/>
        </a:lnSpc>
        <a:spcBef>
          <a:spcPts val="0"/>
        </a:spcBef>
        <a:buNone/>
        <a:defRPr sz="6000" b="1" i="0" kern="1200">
          <a:solidFill>
            <a:schemeClr val="tx1"/>
          </a:solidFill>
          <a:latin typeface="PT Sans"/>
          <a:ea typeface="+mj-ea"/>
          <a:cs typeface="PT Sans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PT San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5pPr>
      <a:lvl6pPr marL="25146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599" y="706120"/>
            <a:ext cx="10966451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599" y="2088066"/>
            <a:ext cx="10966451" cy="41469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 sz="1600"/>
              <a:t>kuudes taso</a:t>
            </a:r>
          </a:p>
          <a:p>
            <a:pPr lvl="6"/>
            <a:r>
              <a:rPr lang="fi-FI" sz="1600"/>
              <a:t>seitsemäs taso</a:t>
            </a:r>
          </a:p>
          <a:p>
            <a:pPr lvl="7"/>
            <a:r>
              <a:rPr lang="fi-FI" sz="1600"/>
              <a:t>kahdeksas taso</a:t>
            </a:r>
          </a:p>
          <a:p>
            <a:pPr lvl="8"/>
            <a:r>
              <a:rPr lang="fi-FI" sz="1600"/>
              <a:t>yhdeksäs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959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</p:sldLayoutIdLst>
  <p:hf sldNum="0" hdr="0" dt="0"/>
  <p:txStyles>
    <p:titleStyle>
      <a:lvl1pPr algn="l" defTabSz="457200" rtl="0" eaLnBrk="1" latinLnBrk="0" hangingPunct="1">
        <a:lnSpc>
          <a:spcPct val="100000"/>
        </a:lnSpc>
        <a:spcBef>
          <a:spcPts val="0"/>
        </a:spcBef>
        <a:buNone/>
        <a:defRPr sz="6000" b="1" i="0" kern="1200">
          <a:solidFill>
            <a:schemeClr val="tx1"/>
          </a:solidFill>
          <a:latin typeface="PT Sans"/>
          <a:ea typeface="+mj-ea"/>
          <a:cs typeface="PT Sans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PT San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5pPr>
      <a:lvl6pPr marL="25146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i/?utm_source=link-attribution&amp;utm_medium=referral&amp;utm_campaign=image&amp;utm_content=8889425" TargetMode="External"/><Relationship Id="rId2" Type="http://schemas.openxmlformats.org/officeDocument/2006/relationships/hyperlink" Target="https://pixabay.com/fi/users/geralt-9301/?utm_source=link-attribution&amp;utm_medium=referral&amp;utm_campaign=image&amp;utm_content=8889425" TargetMode="Externa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ibguides.turkuamk.fi/tiedonhankinnanopas/tiedonhaunarviointia" TargetMode="Externa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ibguides.turkuamk.fi/etusivu" TargetMode="Externa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zlucerophoto?utm_content=creditCopyText&amp;utm_medium=referral&amp;utm_source=unsplash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unsplash.com/photos/turned-on-headlight-bulb-qAriosuB-lY?utm_content=creditCopyText&amp;utm_medium=referral&amp;utm_source=unsplash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9D52D88-720B-99E4-D1B6-EE6C74377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612" y="379841"/>
            <a:ext cx="4856087" cy="4192160"/>
          </a:xfrm>
        </p:spPr>
        <p:txBody>
          <a:bodyPr/>
          <a:lstStyle/>
          <a:p>
            <a:pPr marL="0" indent="0">
              <a:spcAft>
                <a:spcPts val="600"/>
              </a:spcAft>
            </a:pPr>
            <a:r>
              <a:rPr lang="fi-FI" sz="4000" dirty="0"/>
              <a:t>Tiedonhankinnan perusteet -kurssin yhteiset arviointiperusteet </a:t>
            </a:r>
            <a:br>
              <a:rPr lang="fi-FI" sz="4000" dirty="0"/>
            </a:br>
            <a:r>
              <a:rPr lang="fi-FI" sz="4000" dirty="0"/>
              <a:t>Turun AMK:n </a:t>
            </a:r>
            <a:br>
              <a:rPr lang="fi-FI" sz="4000" dirty="0"/>
            </a:br>
            <a:r>
              <a:rPr lang="fi-FI" sz="4000" dirty="0"/>
              <a:t>kirjastossa</a:t>
            </a:r>
            <a:br>
              <a:rPr lang="fi-FI" dirty="0"/>
            </a:br>
            <a:endParaRPr lang="en-US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2632B7A-0653-CEE2-4F32-00506285D3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1537" y="4572000"/>
            <a:ext cx="4856162" cy="1717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Kirsi Mononen &amp; Henri Aho</a:t>
            </a:r>
          </a:p>
          <a:p>
            <a:pPr marL="0" indent="0">
              <a:buNone/>
            </a:pPr>
            <a:r>
              <a:rPr lang="en-US" sz="2000" dirty="0" err="1"/>
              <a:t>Ymmärsinkö</a:t>
            </a:r>
            <a:r>
              <a:rPr lang="en-US" sz="2000" dirty="0"/>
              <a:t> </a:t>
            </a:r>
            <a:r>
              <a:rPr lang="en-US" sz="2000" dirty="0" err="1"/>
              <a:t>oikein</a:t>
            </a:r>
            <a:r>
              <a:rPr lang="en-US" sz="2000" dirty="0"/>
              <a:t>? -</a:t>
            </a:r>
            <a:r>
              <a:rPr lang="en-US" sz="2000" dirty="0" err="1"/>
              <a:t>seminaari</a:t>
            </a:r>
            <a:r>
              <a:rPr lang="en-US" sz="2000" dirty="0"/>
              <a:t> 15.11.2024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Kuva </a:t>
            </a:r>
            <a:r>
              <a:rPr lang="fi-FI" sz="18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Gerd</a:t>
            </a:r>
            <a:r>
              <a:rPr lang="fi-FI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fi-FI" sz="18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Altmann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Pixabaystä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>
              <a:spcAft>
                <a:spcPts val="600"/>
              </a:spcAft>
            </a:pPr>
            <a:endParaRPr lang="fi-FI" dirty="0"/>
          </a:p>
        </p:txBody>
      </p:sp>
      <p:pic>
        <p:nvPicPr>
          <p:cNvPr id="6" name="Kuvan paikkamerkki 5" descr="Kuva, joka sisältää kohteen liitutaulu, käsiala, teksti, liitu&#10;&#10;Kuvaus luotu automaattisesti">
            <a:extLst>
              <a:ext uri="{FF2B5EF4-FFF2-40B4-BE49-F238E27FC236}">
                <a16:creationId xmlns:a16="http://schemas.microsoft.com/office/drawing/2014/main" id="{DF46CD58-18E5-2795-2A20-E494D9BE85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6096000" y="10"/>
            <a:ext cx="6096000" cy="6857990"/>
          </a:xfr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3C404C-A7C8-1E6F-4284-6A25372B007C}"/>
              </a:ext>
            </a:extLst>
          </p:cNvPr>
          <p:cNvSpPr/>
          <p:nvPr/>
        </p:nvSpPr>
        <p:spPr>
          <a:xfrm>
            <a:off x="3368239" y="8847026"/>
            <a:ext cx="1534160" cy="65024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28" name="Picture 4" descr="A sign with a person and dollar symbol&#10;&#10;Description automatically generated">
            <a:extLst>
              <a:ext uri="{FF2B5EF4-FFF2-40B4-BE49-F238E27FC236}">
                <a16:creationId xmlns:a16="http://schemas.microsoft.com/office/drawing/2014/main" id="{AE96D581-4541-0748-21D0-6F0101CAB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08" y="6251519"/>
            <a:ext cx="1274082" cy="45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36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C46A-3034-A84F-50C4-0385FF4FB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538" y="488784"/>
            <a:ext cx="8548966" cy="1151834"/>
          </a:xfrm>
        </p:spPr>
        <p:txBody>
          <a:bodyPr anchor="b"/>
          <a:lstStyle/>
          <a:p>
            <a:r>
              <a:rPr lang="fi-FI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Oppimistavoite: osaat käyttää hakusanoja ja asiasanoja hakulausekkeiden muodostamisessa</a:t>
            </a:r>
            <a:br>
              <a:rPr lang="fi-FI" sz="2000" i="1" dirty="0">
                <a:solidFill>
                  <a:srgbClr val="0070C0"/>
                </a:solidFill>
              </a:rPr>
            </a:br>
            <a:endParaRPr lang="fi-FI" sz="2000" i="1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20B6C-F22F-5A0C-B90B-C6B5EAB32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538" y="1640618"/>
            <a:ext cx="10620375" cy="4550935"/>
          </a:xfrm>
        </p:spPr>
        <p:txBody>
          <a:bodyPr/>
          <a:lstStyle/>
          <a:p>
            <a:pPr algn="l"/>
            <a:r>
              <a:rPr lang="fi-FI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Monivalinta</a:t>
            </a:r>
            <a:r>
              <a:rPr lang="fi-FI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testaa tietosi asiasanoista. Valitse oikeat väittämät, korkeintaan 3.</a:t>
            </a:r>
          </a:p>
          <a:p>
            <a:pPr algn="l"/>
            <a:endParaRPr lang="fi-FI" sz="20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Asiasanat ovat mitä tahansa kirjojen ja artikkelien tiedoissa esiintyviä sanoja.</a:t>
            </a:r>
          </a:p>
          <a:p>
            <a:pPr algn="l"/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	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Asiasanoilla kuvataan kirjojen ja artikkelien keskeistä sisältöä.</a:t>
            </a:r>
          </a:p>
          <a:p>
            <a:pPr algn="l"/>
            <a:endParaRPr lang="fi-FI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Asiasanoja ovat kaikki mahdolliset hakusanat. </a:t>
            </a:r>
          </a:p>
          <a:p>
            <a:pPr algn="l"/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	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Asiasanat ovat yhteisesti sovittuja termejä, joilla haetaan tietoa tietokannoista aiheenmukaisesti.</a:t>
            </a:r>
          </a:p>
          <a:p>
            <a:pPr algn="l"/>
            <a:endParaRPr lang="fi-FI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fi-FI" sz="2000" b="1" dirty="0">
                <a:solidFill>
                  <a:srgbClr val="0070C0"/>
                </a:solidFill>
                <a:latin typeface="Open Sans" panose="020B0606030504020204" pitchFamily="34" charset="0"/>
              </a:rPr>
              <a:t>Arviointi: koe-tehtävä, automaattinen tarkistus. Maksimipistemäärä 1 p. Jokainen kohta 0,25 p.</a:t>
            </a:r>
            <a:endParaRPr lang="fi-FI" sz="2000" b="1" i="0" dirty="0">
              <a:solidFill>
                <a:srgbClr val="0070C0"/>
              </a:solidFill>
              <a:effectLst/>
              <a:latin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B564050-8513-F85C-7A13-A6DB9A497FE0}"/>
              </a:ext>
            </a:extLst>
          </p:cNvPr>
          <p:cNvCxnSpPr/>
          <p:nvPr/>
        </p:nvCxnSpPr>
        <p:spPr>
          <a:xfrm>
            <a:off x="744538" y="1493520"/>
            <a:ext cx="4716000" cy="0"/>
          </a:xfrm>
          <a:prstGeom prst="line">
            <a:avLst/>
          </a:prstGeom>
          <a:ln w="285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084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C46A-3034-A84F-50C4-0385FF4FB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538" y="488784"/>
            <a:ext cx="8548966" cy="1151834"/>
          </a:xfrm>
        </p:spPr>
        <p:txBody>
          <a:bodyPr anchor="b"/>
          <a:lstStyle/>
          <a:p>
            <a:r>
              <a:rPr lang="en-US" sz="20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Oppimistavoite</a:t>
            </a:r>
            <a:r>
              <a:rPr lang="en-US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fi-FI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osaat käyttää Turun AMK:n </a:t>
            </a:r>
            <a:r>
              <a:rPr lang="fi-FI" sz="20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Finnan</a:t>
            </a:r>
            <a:r>
              <a:rPr lang="fi-FI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ulkomaisten artikkelien hakua</a:t>
            </a:r>
            <a:br>
              <a:rPr lang="fi-FI" sz="2000" dirty="0">
                <a:solidFill>
                  <a:srgbClr val="0070C0"/>
                </a:solidFill>
              </a:rPr>
            </a:br>
            <a:endParaRPr lang="fi-FI" sz="2000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20B6C-F22F-5A0C-B90B-C6B5EAB32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538" y="1640618"/>
            <a:ext cx="10620375" cy="4550935"/>
          </a:xfrm>
        </p:spPr>
        <p:txBody>
          <a:bodyPr/>
          <a:lstStyle/>
          <a:p>
            <a:pPr algn="l"/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Klikkaa Turun AMK:n </a:t>
            </a:r>
            <a:r>
              <a:rPr lang="fi-FI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Finnassa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Siirry Ulkomaisten artikkelien hakuun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-toimintoa.</a:t>
            </a:r>
            <a:b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endParaRPr lang="fi-FI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Tee haku, jossa käytät hakufraasia </a:t>
            </a:r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"mobile </a:t>
            </a:r>
            <a:r>
              <a:rPr lang="fi-FI" sz="20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learning</a:t>
            </a:r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"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endParaRPr lang="fi-FI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Rajaa tulosmäärä 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hakutulossivun oikean reunan rajausvaihtoehtojen avulla niin, että saat hakutuloslistaukseen vain: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Kokotekstit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Vertaisarvioidut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Alkaen vuodesta 2020 ilmestyneet julkaisut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i-FI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>
              <a:buFont typeface="+mj-lt"/>
              <a:buAutoNum type="arabicPeriod" startAt="3"/>
            </a:pPr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Kopioi rajausten teon jälkeen hakutuloslistan linkki selaimen osoiteriviltä tehtävän vastaukseksi.</a:t>
            </a:r>
            <a:r>
              <a:rPr lang="fi-FI" sz="2000" b="1" dirty="0">
                <a:solidFill>
                  <a:srgbClr val="00B050"/>
                </a:solidFill>
                <a:latin typeface="Open Sans" panose="020B0606030504020204" pitchFamily="34" charset="0"/>
              </a:rPr>
              <a:t> </a:t>
            </a:r>
          </a:p>
          <a:p>
            <a:br>
              <a:rPr lang="fi-FI" sz="2000" b="1" dirty="0">
                <a:solidFill>
                  <a:srgbClr val="00B050"/>
                </a:solidFill>
                <a:latin typeface="Open Sans" panose="020B0606030504020204" pitchFamily="34" charset="0"/>
              </a:rPr>
            </a:br>
            <a:r>
              <a:rPr lang="fi-FI" sz="2000" b="1" dirty="0">
                <a:solidFill>
                  <a:srgbClr val="0070C0"/>
                </a:solidFill>
                <a:latin typeface="Open Sans" panose="020B0606030504020204" pitchFamily="34" charset="0"/>
              </a:rPr>
              <a:t>Arviointi: Maksimipistemäärä 2 p. </a:t>
            </a:r>
            <a:r>
              <a:rPr lang="fi-FI" sz="2000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Jos ei tehty fraasihakua, vähennetään 0,5 p, puuttuvista rajauksista vähennetään kustakin 0,5 p. Jos ei linkkiä kopioitu &gt; 0 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C0C022-6534-C2A0-3284-4D6F64445DF8}"/>
              </a:ext>
            </a:extLst>
          </p:cNvPr>
          <p:cNvCxnSpPr/>
          <p:nvPr/>
        </p:nvCxnSpPr>
        <p:spPr>
          <a:xfrm>
            <a:off x="744538" y="1493520"/>
            <a:ext cx="2268000" cy="0"/>
          </a:xfrm>
          <a:prstGeom prst="line">
            <a:avLst/>
          </a:prstGeom>
          <a:ln w="285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545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C46A-3034-A84F-50C4-0385FF4FB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538" y="488784"/>
            <a:ext cx="8548966" cy="1151834"/>
          </a:xfrm>
        </p:spPr>
        <p:txBody>
          <a:bodyPr anchor="b"/>
          <a:lstStyle/>
          <a:p>
            <a:r>
              <a:rPr lang="en-US" sz="20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Oppimistavoite</a:t>
            </a:r>
            <a:r>
              <a:rPr lang="en-US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fi-FI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osaat käyttää oman alasi kansainvälistä tietokantaa</a:t>
            </a:r>
            <a:br>
              <a:rPr lang="fi-FI" sz="2000" dirty="0">
                <a:solidFill>
                  <a:srgbClr val="0070C0"/>
                </a:solidFill>
              </a:rPr>
            </a:br>
            <a:endParaRPr lang="fi-FI" sz="2000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20B6C-F22F-5A0C-B90B-C6B5EAB32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538" y="1640618"/>
            <a:ext cx="10620375" cy="4550935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Ideoi 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omaan alaasi tai aiheeseesi liittyviä hakusanoja.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Käytä vähintään kolmea hakusanaa tai fraasia.</a:t>
            </a:r>
            <a:r>
              <a:rPr lang="fi-FI" sz="20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Muotoile englanninkielisistä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hakusanoista/-fraaseista hakulauseke, jossa käytät: AND- ja OR-operaattoreita, katkaisumerkkiä ja tarvittaessa sulkeita ja lainausmerkkejä.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Kirjoita hakulauseke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tehtävän vastaukseen.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i-FI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>
              <a:buFont typeface="+mj-lt"/>
              <a:buAutoNum type="arabicPeriod" startAt="2"/>
            </a:pPr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Valitse 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alla olevista vaihtoehdoista yksi oman alasi tietokanta </a:t>
            </a:r>
            <a:r>
              <a:rPr lang="fi-FI" sz="2000" dirty="0">
                <a:solidFill>
                  <a:srgbClr val="333333"/>
                </a:solidFill>
                <a:latin typeface="Open Sans" panose="020B0606030504020204" pitchFamily="34" charset="0"/>
              </a:rPr>
              <a:t>[linkit tietokantoihin]. </a:t>
            </a:r>
          </a:p>
          <a:p>
            <a:endParaRPr lang="fi-FI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 startAt="3"/>
            </a:pPr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Tee haku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valitsemassasi tietokannassa keksimälläsi hakulausekkeella.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Rajaa 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saamasi hakutulokset v. 2010 alkaen julkaistuihin vertaisarvioituihin (</a:t>
            </a:r>
            <a:r>
              <a:rPr lang="fi-FI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peer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reviewed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) artikkeleihin.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Mainitse vastauksessa yhden artikkelin viitetiedot.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i-FI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r>
              <a:rPr lang="fi-FI" sz="2000" b="1" dirty="0">
                <a:solidFill>
                  <a:srgbClr val="0070C0"/>
                </a:solidFill>
                <a:latin typeface="Open Sans" panose="020B0606030504020204" pitchFamily="34" charset="0"/>
              </a:rPr>
              <a:t>Arviointi: Maksimipistemäärä 4 p. Hakulauseke 2 p, jos oikein, jos ei Boolen operaattoreita &gt; 0 p hakulauseesta. Vähennetään 0,5 p, jos ei käytetty katkaisumerkkiä. Jos tietokanta puuttuu vähennetään 1 p.</a:t>
            </a:r>
            <a:endParaRPr lang="fi-FI" sz="2000" b="1" i="0" dirty="0">
              <a:solidFill>
                <a:srgbClr val="00B050"/>
              </a:solidFill>
              <a:effectLst/>
              <a:latin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5A7676-C866-A0BF-B2FC-604F91B8D36A}"/>
              </a:ext>
            </a:extLst>
          </p:cNvPr>
          <p:cNvCxnSpPr/>
          <p:nvPr/>
        </p:nvCxnSpPr>
        <p:spPr>
          <a:xfrm>
            <a:off x="744538" y="1493520"/>
            <a:ext cx="1548000" cy="0"/>
          </a:xfrm>
          <a:prstGeom prst="line">
            <a:avLst/>
          </a:prstGeom>
          <a:ln w="285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120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C46A-3034-A84F-50C4-0385FF4FB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538" y="488784"/>
            <a:ext cx="8548966" cy="1151834"/>
          </a:xfrm>
        </p:spPr>
        <p:txBody>
          <a:bodyPr anchor="b"/>
          <a:lstStyle/>
          <a:p>
            <a:r>
              <a:rPr lang="en-US" sz="20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Oppimistavoitteet</a:t>
            </a:r>
            <a:r>
              <a:rPr lang="en-US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20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ymmärrät</a:t>
            </a:r>
            <a:r>
              <a:rPr lang="en-US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lähdekritiikin</a:t>
            </a:r>
            <a:r>
              <a:rPr lang="en-US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merkityksen</a:t>
            </a:r>
            <a:r>
              <a:rPr lang="en-US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br>
              <a:rPr lang="en-US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ymmärrät tiedon eettisen käytön periaatteet</a:t>
            </a:r>
            <a:br>
              <a:rPr lang="fi-FI" sz="2000" dirty="0">
                <a:solidFill>
                  <a:srgbClr val="0070C0"/>
                </a:solidFill>
              </a:rPr>
            </a:br>
            <a:endParaRPr lang="fi-FI" sz="2000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20B6C-F22F-5A0C-B90B-C6B5EAB32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538" y="1640618"/>
            <a:ext cx="10620375" cy="4550935"/>
          </a:xfrm>
        </p:spPr>
        <p:txBody>
          <a:bodyPr/>
          <a:lstStyle/>
          <a:p>
            <a:pPr algn="l"/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Mene Turun AMK:n </a:t>
            </a:r>
            <a:r>
              <a:rPr lang="fi-FI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Finnassa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Tietokannat-välilehdeltä koti- tai ulkomaiseen tietokantaan, jossa on lehtiartikkeleita.</a:t>
            </a:r>
          </a:p>
          <a:p>
            <a:pPr algn="l"/>
            <a:endParaRPr lang="fi-FI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Etsi tietokannasta yksi tieteellinen artikkeli, joka on luettavissa verkossa kokotekstinä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ja jota voisit käyttää lähteenä opintoihisi liittyvässä tehtävässä.</a:t>
            </a:r>
          </a:p>
          <a:p>
            <a:pPr algn="l">
              <a:buFont typeface="+mj-lt"/>
              <a:buAutoNum type="arabicPeriod"/>
            </a:pPr>
            <a:endParaRPr lang="fi-FI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Ilmoita löytämäsi artikkelin viitetiedot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(tekijät, artikkelin nimi, lehden/kirjan nimi, vuosi, vuosikerta, numero, sivunumerot) </a:t>
            </a:r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ja linkki artikkeliin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(DOI-tunnus tai muu verkko-osoite).</a:t>
            </a:r>
          </a:p>
          <a:p>
            <a:pPr algn="l">
              <a:buFont typeface="+mj-lt"/>
              <a:buAutoNum type="arabicPeriod"/>
            </a:pPr>
            <a:endParaRPr lang="fi-FI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Perustele artikkelivalintasi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oppimateriaaleista löytyvän </a:t>
            </a:r>
            <a:r>
              <a:rPr lang="fi-FI" sz="2000" b="0" i="0" u="sng" dirty="0">
                <a:solidFill>
                  <a:srgbClr val="00458F"/>
                </a:solidFill>
                <a:effectLst/>
                <a:latin typeface="Open Sans" panose="020B0606030504020204" pitchFamily="34" charset="0"/>
                <a:hlinkClick r:id="rId2"/>
              </a:rPr>
              <a:t>Lähteiden arviointikriteerit -listan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mukaan. Valitse listalta vähintään 4 kriteeriä.</a:t>
            </a:r>
          </a:p>
          <a:p>
            <a:pPr algn="l">
              <a:buFont typeface="+mj-lt"/>
              <a:buAutoNum type="arabicPeriod"/>
            </a:pPr>
            <a:endParaRPr lang="fi-FI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fi-FI" sz="2000" b="1" dirty="0">
                <a:solidFill>
                  <a:srgbClr val="0070C0"/>
                </a:solidFill>
                <a:latin typeface="Open Sans" panose="020B0606030504020204" pitchFamily="34" charset="0"/>
              </a:rPr>
              <a:t>Arviointi: Maksimipistemäärä 2 p. Jos artikkelin tiedot puuttuvat, 0 p, jos vähemmän kuin 4 kriteeriä vähennetään 0,5 p.</a:t>
            </a:r>
            <a:endParaRPr lang="fi-FI" sz="2000" b="1" i="0" dirty="0">
              <a:solidFill>
                <a:srgbClr val="0070C0"/>
              </a:solidFill>
              <a:effectLst/>
              <a:latin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BE863E-9A0C-AD07-24C2-501ADFD5564B}"/>
              </a:ext>
            </a:extLst>
          </p:cNvPr>
          <p:cNvCxnSpPr/>
          <p:nvPr/>
        </p:nvCxnSpPr>
        <p:spPr>
          <a:xfrm>
            <a:off x="744538" y="1493520"/>
            <a:ext cx="5796000" cy="0"/>
          </a:xfrm>
          <a:prstGeom prst="line">
            <a:avLst/>
          </a:prstGeom>
          <a:ln w="285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325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C46A-3034-A84F-50C4-0385FF4FBD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dirty="0" err="1"/>
              <a:t>Arviointikirjan</a:t>
            </a:r>
            <a:r>
              <a:rPr lang="en-US" dirty="0"/>
              <a:t> </a:t>
            </a:r>
            <a:r>
              <a:rPr lang="en-US" dirty="0" err="1"/>
              <a:t>tallentaminen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20B6C-F22F-5A0C-B90B-C6B5EAB32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538" y="1899561"/>
            <a:ext cx="10620375" cy="455093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 err="1"/>
              <a:t>Itslearningin</a:t>
            </a:r>
            <a:r>
              <a:rPr lang="fi-FI" sz="2800" dirty="0"/>
              <a:t> arviointikirja viedään kirjaston </a:t>
            </a:r>
            <a:r>
              <a:rPr lang="fi-FI" sz="2800" dirty="0" err="1"/>
              <a:t>excel</a:t>
            </a:r>
            <a:r>
              <a:rPr lang="fi-FI" sz="2800" dirty="0"/>
              <a:t>-arviointikaavapohjaan, joka laskee arvosanat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>
              <a:highlight>
                <a:srgbClr val="FFFF00"/>
              </a:highligh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>
              <a:highlight>
                <a:srgbClr val="FFFF00"/>
              </a:highligh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  <p:pic>
        <p:nvPicPr>
          <p:cNvPr id="5" name="Picture 4" descr="A screenshot of assessment record">
            <a:extLst>
              <a:ext uri="{FF2B5EF4-FFF2-40B4-BE49-F238E27FC236}">
                <a16:creationId xmlns:a16="http://schemas.microsoft.com/office/drawing/2014/main" id="{A167204E-FA0D-C544-0762-D66EDFAFD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51" y="2897677"/>
            <a:ext cx="9763097" cy="369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67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C46A-3034-A84F-50C4-0385FF4FBD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dirty="0" err="1"/>
              <a:t>Kehitettävää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20B6C-F22F-5A0C-B90B-C6B5EAB32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538" y="1899561"/>
            <a:ext cx="10620375" cy="455093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Miten huomioidaan arvioinnissa opiskelijoiden eri lähtökohdat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fi-FI" sz="2400" dirty="0"/>
              <a:t>Esim. kielitaito, oppimisvaikeudet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fi-FI" sz="2400" dirty="0"/>
              <a:t>On sovittu, että helpotetaan arviointia, mutta ei miten helpotetaan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fi-FI" sz="2400" dirty="0"/>
              <a:t>Maahanmuuttajaryhmille sovittu </a:t>
            </a:r>
            <a:r>
              <a:rPr lang="fi-FI" sz="2400" dirty="0" err="1"/>
              <a:t>hyv</a:t>
            </a:r>
            <a:r>
              <a:rPr lang="fi-FI" sz="2400" dirty="0"/>
              <a:t>/</a:t>
            </a:r>
            <a:r>
              <a:rPr lang="fi-FI" sz="2400" dirty="0" err="1"/>
              <a:t>hyl</a:t>
            </a:r>
            <a:r>
              <a:rPr lang="fi-FI" sz="2400" dirty="0"/>
              <a:t> –arviointi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Osassa tehtäviä arviointikriteerit tulkinnanvaraisia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fi-FI" sz="2400" dirty="0"/>
              <a:t>Selkeytetään jatkuvasti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Joissakin tehtävissä monta kysymystä: täysien pisteiden saaminen edellyttää että opiskelija ymmärtää tehtävänannon ja vastaa kaikkiin kohtiin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fi-FI" sz="2400" dirty="0"/>
              <a:t>Selkeytetään jatkuvasti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111127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6CFBCB6-E076-0530-97D3-CBDC99FF35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Kiinnostuitko</a:t>
            </a:r>
            <a:r>
              <a:rPr lang="en-US" dirty="0"/>
              <a:t>? </a:t>
            </a:r>
            <a:r>
              <a:rPr lang="en-US" dirty="0" err="1"/>
              <a:t>Kysy</a:t>
            </a:r>
            <a:r>
              <a:rPr lang="en-US" dirty="0"/>
              <a:t> </a:t>
            </a:r>
            <a:r>
              <a:rPr lang="en-US" dirty="0" err="1"/>
              <a:t>lisää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C81149-9F72-96F6-FD5F-B98214AD026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kirsi.mononen</a:t>
            </a:r>
            <a:r>
              <a:rPr lang="en-US" sz="2800" dirty="0"/>
              <a:t>(at)turkuamk.fi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henri.aho2(at)turkuamk.fi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buNone/>
            </a:pPr>
            <a:r>
              <a:rPr lang="en-US" sz="6600" b="1" dirty="0"/>
              <a:t>	Kiitos!</a:t>
            </a:r>
            <a:endParaRPr lang="fi-FI" sz="6600" b="1" dirty="0"/>
          </a:p>
        </p:txBody>
      </p:sp>
    </p:spTree>
    <p:extLst>
      <p:ext uri="{BB962C8B-B14F-4D97-AF65-F5344CB8AC3E}">
        <p14:creationId xmlns:p14="http://schemas.microsoft.com/office/powerpoint/2010/main" val="1505742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77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6CFBCB6-E076-0530-97D3-CBDC99FF35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51297" y="1750691"/>
            <a:ext cx="2060303" cy="1053080"/>
          </a:xfrm>
        </p:spPr>
        <p:txBody>
          <a:bodyPr/>
          <a:lstStyle/>
          <a:p>
            <a:r>
              <a:rPr lang="en-US" dirty="0" err="1"/>
              <a:t>Sisältö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C81149-9F72-96F6-FD5F-B98214AD026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Tiedonhankinnan opetus Turun </a:t>
            </a:r>
            <a:r>
              <a:rPr lang="en-US" sz="2800" dirty="0" err="1"/>
              <a:t>AMK:ssa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Yhteisopettajuus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Tiedonhankinnan </a:t>
            </a:r>
            <a:r>
              <a:rPr lang="en-US" sz="2800" dirty="0" err="1"/>
              <a:t>tehtävien</a:t>
            </a:r>
            <a:r>
              <a:rPr lang="en-US" sz="2800" dirty="0"/>
              <a:t> </a:t>
            </a:r>
            <a:r>
              <a:rPr lang="en-US" sz="2800" dirty="0" err="1"/>
              <a:t>arviointi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Esimerkkejä</a:t>
            </a:r>
            <a:r>
              <a:rPr lang="en-US" sz="2800" dirty="0"/>
              <a:t> </a:t>
            </a:r>
            <a:r>
              <a:rPr lang="en-US" sz="2800" dirty="0" err="1"/>
              <a:t>arvioinnista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475223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C46A-3034-A84F-50C4-0385FF4FB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538" y="610348"/>
            <a:ext cx="9303702" cy="1116852"/>
          </a:xfrm>
        </p:spPr>
        <p:txBody>
          <a:bodyPr anchor="b"/>
          <a:lstStyle/>
          <a:p>
            <a:r>
              <a:rPr lang="en-US" dirty="0"/>
              <a:t>Tiedonhankinnan opetus Turun </a:t>
            </a:r>
            <a:r>
              <a:rPr lang="en-US" dirty="0" err="1"/>
              <a:t>AMK:ssa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20B6C-F22F-5A0C-B90B-C6B5EAB32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538" y="1899561"/>
            <a:ext cx="10620375" cy="455093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Kirjasto </a:t>
            </a:r>
            <a:r>
              <a:rPr lang="en-US" sz="2800" dirty="0" err="1"/>
              <a:t>tarjoaa</a:t>
            </a:r>
            <a:r>
              <a:rPr lang="en-US" sz="2800" dirty="0"/>
              <a:t> </a:t>
            </a:r>
            <a:r>
              <a:rPr lang="en-US" sz="2800" dirty="0" err="1"/>
              <a:t>tiedonhankinnan</a:t>
            </a:r>
            <a:r>
              <a:rPr lang="en-US" sz="2800" dirty="0"/>
              <a:t> </a:t>
            </a:r>
            <a:r>
              <a:rPr lang="en-US" sz="2800" dirty="0" err="1"/>
              <a:t>opetusta</a:t>
            </a:r>
            <a:r>
              <a:rPr lang="en-US" sz="2800" dirty="0"/>
              <a:t> </a:t>
            </a:r>
            <a:r>
              <a:rPr lang="en-US" sz="2800" dirty="0" err="1"/>
              <a:t>sektoreille</a:t>
            </a:r>
            <a:r>
              <a:rPr lang="en-US" sz="2800" dirty="0"/>
              <a:t>, </a:t>
            </a:r>
            <a:r>
              <a:rPr lang="en-US" sz="2800" dirty="0" err="1"/>
              <a:t>jotka</a:t>
            </a:r>
            <a:r>
              <a:rPr lang="en-US" sz="2800" dirty="0"/>
              <a:t> </a:t>
            </a:r>
            <a:r>
              <a:rPr lang="en-US" sz="2800" dirty="0" err="1"/>
              <a:t>tilaavat</a:t>
            </a:r>
            <a:r>
              <a:rPr lang="en-US" sz="2800" dirty="0"/>
              <a:t> </a:t>
            </a:r>
            <a:r>
              <a:rPr lang="en-US" sz="2800" dirty="0" err="1"/>
              <a:t>opetuksen</a:t>
            </a:r>
            <a:r>
              <a:rPr lang="en-US" sz="2800" dirty="0"/>
              <a:t> </a:t>
            </a:r>
            <a:r>
              <a:rPr lang="en-US" sz="2800" dirty="0" err="1"/>
              <a:t>kirjastolta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Tiedonhankinnan opetus on </a:t>
            </a:r>
            <a:r>
              <a:rPr lang="en-US" sz="2800" dirty="0" err="1"/>
              <a:t>aina</a:t>
            </a:r>
            <a:r>
              <a:rPr lang="en-US" sz="2800" dirty="0"/>
              <a:t> </a:t>
            </a:r>
            <a:r>
              <a:rPr lang="en-US" sz="2800" dirty="0" err="1"/>
              <a:t>osa</a:t>
            </a:r>
            <a:r>
              <a:rPr lang="en-US" sz="2800" dirty="0"/>
              <a:t> </a:t>
            </a:r>
            <a:r>
              <a:rPr lang="en-US" sz="2800" dirty="0" err="1"/>
              <a:t>opetussuunnitelmaa</a:t>
            </a:r>
            <a:endParaRPr lang="en-US" sz="2800" dirty="0"/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2400" dirty="0" err="1"/>
              <a:t>Kuvaus</a:t>
            </a:r>
            <a:r>
              <a:rPr lang="en-US" sz="2400" dirty="0"/>
              <a:t> ja </a:t>
            </a:r>
            <a:r>
              <a:rPr lang="en-US" sz="2400" dirty="0" err="1"/>
              <a:t>arvioinnit</a:t>
            </a:r>
            <a:r>
              <a:rPr lang="en-US" sz="2400" dirty="0"/>
              <a:t> </a:t>
            </a:r>
            <a:r>
              <a:rPr lang="en-US" sz="2400" dirty="0" err="1"/>
              <a:t>Pepissä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Tiedonhankinnan </a:t>
            </a:r>
            <a:r>
              <a:rPr lang="en-US" sz="2800" dirty="0" err="1"/>
              <a:t>perusteet</a:t>
            </a:r>
            <a:r>
              <a:rPr lang="en-US" sz="2800" dirty="0"/>
              <a:t> -</a:t>
            </a:r>
            <a:r>
              <a:rPr lang="en-US" sz="2800" dirty="0" err="1"/>
              <a:t>kurssi</a:t>
            </a:r>
            <a:r>
              <a:rPr lang="en-US" sz="2800" dirty="0"/>
              <a:t> 1 op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2400" dirty="0" err="1"/>
              <a:t>Verkkokurssi</a:t>
            </a:r>
            <a:r>
              <a:rPr lang="en-US" sz="2400" dirty="0"/>
              <a:t> </a:t>
            </a:r>
            <a:r>
              <a:rPr lang="en-US" sz="2400" dirty="0" err="1"/>
              <a:t>Itslearningissa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2023 1750 </a:t>
            </a:r>
            <a:r>
              <a:rPr lang="en-US" sz="2800" dirty="0" err="1"/>
              <a:t>opintopistettä</a:t>
            </a:r>
            <a:r>
              <a:rPr lang="en-US" sz="2800" dirty="0"/>
              <a:t>, 2024 n. 1770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3 </a:t>
            </a:r>
            <a:r>
              <a:rPr lang="en-US" sz="2800" dirty="0" err="1"/>
              <a:t>informaatikkoa</a:t>
            </a:r>
            <a:r>
              <a:rPr lang="en-US" sz="2800" dirty="0"/>
              <a:t> (opetus 50 % </a:t>
            </a:r>
            <a:r>
              <a:rPr lang="en-US" sz="2800" dirty="0" err="1"/>
              <a:t>työajasta</a:t>
            </a:r>
            <a:r>
              <a:rPr lang="en-US" sz="2800" dirty="0"/>
              <a:t>), 4 </a:t>
            </a:r>
            <a:r>
              <a:rPr lang="en-US" sz="2800" dirty="0" err="1"/>
              <a:t>muuta</a:t>
            </a:r>
            <a:r>
              <a:rPr lang="en-US" sz="2800" dirty="0"/>
              <a:t> </a:t>
            </a:r>
            <a:r>
              <a:rPr lang="en-US" sz="2800" dirty="0" err="1"/>
              <a:t>kirjastolaista</a:t>
            </a:r>
            <a:r>
              <a:rPr lang="en-US" sz="2800" dirty="0"/>
              <a:t> </a:t>
            </a:r>
            <a:r>
              <a:rPr lang="en-US" sz="2800" dirty="0" err="1"/>
              <a:t>mukana</a:t>
            </a:r>
            <a:r>
              <a:rPr lang="en-US" sz="2800" dirty="0"/>
              <a:t> </a:t>
            </a:r>
            <a:r>
              <a:rPr lang="en-US" sz="2800" dirty="0" err="1"/>
              <a:t>opetuksissa</a:t>
            </a:r>
            <a:r>
              <a:rPr lang="en-US" sz="2800" dirty="0"/>
              <a:t> (</a:t>
            </a:r>
            <a:r>
              <a:rPr lang="en-US" sz="2800" dirty="0" err="1"/>
              <a:t>osalla</a:t>
            </a:r>
            <a:r>
              <a:rPr lang="en-US" sz="2800" dirty="0"/>
              <a:t> 2 </a:t>
            </a:r>
            <a:r>
              <a:rPr lang="en-US" sz="2800" dirty="0" err="1"/>
              <a:t>kurssia</a:t>
            </a:r>
            <a:r>
              <a:rPr lang="en-US" sz="2800" dirty="0"/>
              <a:t> </a:t>
            </a:r>
            <a:r>
              <a:rPr lang="en-US" sz="2800" dirty="0" err="1"/>
              <a:t>vuodessa</a:t>
            </a:r>
            <a:r>
              <a:rPr lang="en-US" sz="2800" dirty="0"/>
              <a:t>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Oppimateriaalina</a:t>
            </a:r>
            <a:r>
              <a:rPr lang="en-US" sz="2800" dirty="0"/>
              <a:t> </a:t>
            </a:r>
            <a:r>
              <a:rPr lang="en-US" sz="2800" dirty="0" err="1">
                <a:hlinkClick r:id="rId2"/>
              </a:rPr>
              <a:t>Tiedonhakijan</a:t>
            </a:r>
            <a:r>
              <a:rPr lang="en-US" sz="2800" dirty="0">
                <a:hlinkClick r:id="rId2"/>
              </a:rPr>
              <a:t> </a:t>
            </a:r>
            <a:r>
              <a:rPr lang="en-US" sz="2800" dirty="0" err="1">
                <a:hlinkClick r:id="rId2"/>
              </a:rPr>
              <a:t>oppaat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29442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C46A-3034-A84F-50C4-0385FF4FBD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dirty="0"/>
              <a:t>Y</a:t>
            </a:r>
            <a:r>
              <a:rPr lang="fi-FI" dirty="0" err="1"/>
              <a:t>hteisopettajuus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20B6C-F22F-5A0C-B90B-C6B5EAB32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538" y="1899561"/>
            <a:ext cx="10620375" cy="455093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>
                <a:highlight>
                  <a:srgbClr val="FFFFFF"/>
                </a:highlight>
              </a:rPr>
              <a:t>Tiedonhankinnan perusteet –verkkokurssi 1op integroitu osaksi opintojaksoa, esim. Tutkimus- ja kehittämismenetelmät 5 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>
                <a:highlight>
                  <a:srgbClr val="FFFFFF"/>
                </a:highlight>
              </a:rPr>
              <a:t>Informaatikot tasaveroisia muiden opettajien kanssa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Sama kurssi kaikille koulutusaloille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Kehitetään ja ylläpidetään Tiedonhankinnan opetus -tiimissä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Keskustellaan tiimissä ongelmatapauksista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fi-FI" sz="2400" dirty="0"/>
              <a:t>Miten arvioisitte tämän vastauksen?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fi-FI" sz="2400" dirty="0"/>
              <a:t>Selkeytetään tarvittaessa arviointikriteerejä ja/tai tehtävänantoja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Arviointityöpajat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fi-FI" sz="2400" dirty="0"/>
              <a:t>Kerran vuodessa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fi-FI" sz="2400" dirty="0"/>
              <a:t>Kaikki </a:t>
            </a:r>
            <a:r>
              <a:rPr lang="fi-FI" sz="2400" dirty="0" err="1"/>
              <a:t>tiha</a:t>
            </a:r>
            <a:r>
              <a:rPr lang="fi-FI" sz="2400" dirty="0"/>
              <a:t>-kurssia opettavat kirjastolaiset paikalla</a:t>
            </a:r>
          </a:p>
          <a:p>
            <a:pPr marL="457200" indent="-457200"/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80931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C46A-3034-A84F-50C4-0385FF4FBD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dirty="0"/>
              <a:t>Y</a:t>
            </a:r>
            <a:r>
              <a:rPr lang="fi-FI" dirty="0" err="1"/>
              <a:t>hteisten</a:t>
            </a:r>
            <a:r>
              <a:rPr lang="fi-FI" dirty="0"/>
              <a:t> arviointikriteerien hyödyt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20B6C-F22F-5A0C-B90B-C6B5EAB32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538" y="1899561"/>
            <a:ext cx="10620375" cy="455093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Tutkintosääntö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Helpottaa ja nopeuttaa arviointia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fi-FI" sz="2400" dirty="0"/>
              <a:t>Isot opiskelija- ja tehtävämäärät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fi-FI" sz="2400" dirty="0"/>
              <a:t>Kirsin syksyn 2024 kursseilla n. 3100 informaatikon arvioimaa tehtävää!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Edistää opiskelijoiden tasa-arvoa, yhdenmukainen kohtelu ja oikeusturva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Työkalu uuden työntekijän perehdytykseen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Perusteluna opiskelijoiden kysymyksiin arvioinnista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45897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C46A-3034-A84F-50C4-0385FF4FB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538" y="610348"/>
            <a:ext cx="9222422" cy="1151834"/>
          </a:xfrm>
        </p:spPr>
        <p:txBody>
          <a:bodyPr anchor="b"/>
          <a:lstStyle/>
          <a:p>
            <a:r>
              <a:rPr lang="en-US" dirty="0"/>
              <a:t>Tiedonhankinnan </a:t>
            </a:r>
            <a:r>
              <a:rPr lang="en-US" dirty="0" err="1"/>
              <a:t>tehtävät</a:t>
            </a:r>
            <a:r>
              <a:rPr lang="en-US" dirty="0"/>
              <a:t> </a:t>
            </a:r>
            <a:r>
              <a:rPr lang="en-US" dirty="0" err="1"/>
              <a:t>Itslearningissa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20B6C-F22F-5A0C-B90B-C6B5EAB32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538" y="1899561"/>
            <a:ext cx="10620375" cy="455093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Tiedonhankinnan kurssilla 28 tehtävää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i-FI" sz="2800" dirty="0"/>
              <a:t>14 opettajan arvioimaa tehtävää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i-FI" sz="2800" dirty="0"/>
              <a:t>14 automaattisesti </a:t>
            </a:r>
            <a:r>
              <a:rPr lang="fi-FI" sz="2800" dirty="0" err="1"/>
              <a:t>tarkistuvaa</a:t>
            </a:r>
            <a:r>
              <a:rPr lang="fi-FI" sz="2800" dirty="0"/>
              <a:t> tehtävää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Tehtävistä voi saada yhteensä 52 pistettä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i-FI" sz="2800" dirty="0"/>
              <a:t>Hyväksyttyyn suoritukseen tarvitaan vähintään 26 p.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i-FI" sz="2800" dirty="0"/>
              <a:t>Yhdestä tehtävästä voi saada 1-4 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Jokaisella tehtävällä on oppimistavoitteet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Jokaisella tehtävällä on arviointikriteerit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Kurssin arviointi on joko </a:t>
            </a:r>
            <a:r>
              <a:rPr lang="fi-FI" sz="2800" dirty="0" err="1"/>
              <a:t>hyv</a:t>
            </a:r>
            <a:r>
              <a:rPr lang="fi-FI" sz="2800" dirty="0"/>
              <a:t>/</a:t>
            </a:r>
            <a:r>
              <a:rPr lang="fi-FI" sz="2800" dirty="0" err="1"/>
              <a:t>hyl</a:t>
            </a:r>
            <a:r>
              <a:rPr lang="fi-FI" sz="2800" dirty="0"/>
              <a:t> tai numeraalinen 1-5 asteikolla.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398816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 descr="Kuva, joka sisältää kohteen lyhty, valaistus, hehkulamppu, kynttilä&#10;&#10;Kuvaus luotu automaattisesti">
            <a:extLst>
              <a:ext uri="{FF2B5EF4-FFF2-40B4-BE49-F238E27FC236}">
                <a16:creationId xmlns:a16="http://schemas.microsoft.com/office/drawing/2014/main" id="{2CDBD4C6-DDAB-A67B-3B2A-CE62CE14B3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D7BA6D8-10D4-40BB-AE0F-83A5C941A6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0185" y="5219618"/>
            <a:ext cx="3467100" cy="163837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 err="1"/>
              <a:t>Esimerkkejä</a:t>
            </a:r>
            <a:r>
              <a:rPr lang="en-US" sz="36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 err="1"/>
              <a:t>tehtävistä</a:t>
            </a:r>
            <a:endParaRPr lang="fi-FI" sz="3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i-FI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kern="100" dirty="0">
                <a:effectLst/>
              </a:rPr>
              <a:t>Photo by </a:t>
            </a:r>
            <a:r>
              <a:rPr lang="en-US" sz="1500" u="sng" kern="100" dirty="0">
                <a:effectLst/>
                <a:hlinkClick r:id="rId3"/>
              </a:rPr>
              <a:t>Zach Lucero</a:t>
            </a:r>
            <a:r>
              <a:rPr lang="en-US" sz="1500" kern="100" dirty="0">
                <a:effectLst/>
              </a:rPr>
              <a:t> on </a:t>
            </a:r>
            <a:r>
              <a:rPr lang="en-US" sz="1500" u="sng" kern="100" dirty="0" err="1">
                <a:effectLst/>
                <a:hlinkClick r:id="rId4"/>
              </a:rPr>
              <a:t>Unsplash</a:t>
            </a:r>
            <a:r>
              <a:rPr lang="fi-FI" sz="1500" kern="100" dirty="0">
                <a:effectLst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i-FI" sz="1500" dirty="0"/>
          </a:p>
        </p:txBody>
      </p:sp>
    </p:spTree>
    <p:extLst>
      <p:ext uri="{BB962C8B-B14F-4D97-AF65-F5344CB8AC3E}">
        <p14:creationId xmlns:p14="http://schemas.microsoft.com/office/powerpoint/2010/main" val="2153635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C46A-3034-A84F-50C4-0385FF4FB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538" y="488784"/>
            <a:ext cx="8548966" cy="1151834"/>
          </a:xfrm>
        </p:spPr>
        <p:txBody>
          <a:bodyPr anchor="b"/>
          <a:lstStyle/>
          <a:p>
            <a:r>
              <a:rPr lang="fi-FI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Oppimistavoite: tunnet Turun AMK:n </a:t>
            </a:r>
            <a:r>
              <a:rPr lang="fi-FI" sz="20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Finnan</a:t>
            </a:r>
            <a:r>
              <a:rPr lang="fi-FI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e-kirjojen hakumahdollisuuksia ja osaat ottaa e-kirjat käyttöösi</a:t>
            </a:r>
            <a:br>
              <a:rPr lang="fi-FI" sz="2000" i="1" dirty="0">
                <a:solidFill>
                  <a:srgbClr val="0070C0"/>
                </a:solidFill>
              </a:rPr>
            </a:br>
            <a:endParaRPr lang="fi-FI" sz="2000" i="1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20B6C-F22F-5A0C-B90B-C6B5EAB32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538" y="1640618"/>
            <a:ext cx="10620375" cy="4550935"/>
          </a:xfrm>
        </p:spPr>
        <p:txBody>
          <a:bodyPr/>
          <a:lstStyle/>
          <a:p>
            <a:pPr algn="l"/>
            <a:r>
              <a:rPr lang="fi-FI" sz="2000" dirty="0">
                <a:solidFill>
                  <a:srgbClr val="333333"/>
                </a:solidFill>
                <a:latin typeface="Open Sans" panose="020B0606030504020204" pitchFamily="34" charset="0"/>
              </a:rPr>
              <a:t>1.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Hae Turun AMK:n </a:t>
            </a:r>
            <a:r>
              <a:rPr lang="fi-FI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Finnassa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hakusanoilla </a:t>
            </a:r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monikulttuurinen työelämä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endParaRPr lang="fi-FI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Rajaa hakutulokset e-kirjoihin</a:t>
            </a:r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Rajaa hakua -toiminnolla &gt; Aineistotyyppi &gt; Kirja &gt; E-kirja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Kirjoita vastaukseksi kuinka monta e-kirjaa hakutuloksissa on.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i-FI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 startAt="2"/>
            </a:pP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Avaa e-kirja </a:t>
            </a:r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Monikulttuurinen työelämä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endParaRPr lang="fi-FI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Kirjoittaja puhuu käsitteestä </a:t>
            </a:r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monikulttuurinen jalanjälki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Etsi kirjan hakutoimintoa käyttäen, mitä englanninkielistä nimitystä kirjoittaja käyttää käsitteestä </a:t>
            </a:r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monikulttuurinen jalanjälki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ja kirjoita se vastaukseksi.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i-FI" sz="20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r>
              <a:rPr lang="fi-FI" sz="2000" b="1" dirty="0">
                <a:solidFill>
                  <a:srgbClr val="0070C0"/>
                </a:solidFill>
                <a:latin typeface="Open Sans" panose="020B0606030504020204" pitchFamily="34" charset="0"/>
              </a:rPr>
              <a:t>Arviointi: Maksimipistemäärä 2 p. Kustakin kohdasta 1 piste, jos oikein</a:t>
            </a:r>
            <a:endParaRPr lang="fi-FI" sz="2000" b="1" i="0" dirty="0">
              <a:solidFill>
                <a:srgbClr val="0070C0"/>
              </a:solidFill>
              <a:effectLst/>
              <a:latin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3A4787-4F15-E733-E815-E9CC804CB197}"/>
              </a:ext>
            </a:extLst>
          </p:cNvPr>
          <p:cNvCxnSpPr/>
          <p:nvPr/>
        </p:nvCxnSpPr>
        <p:spPr>
          <a:xfrm>
            <a:off x="744538" y="1493520"/>
            <a:ext cx="6840000" cy="0"/>
          </a:xfrm>
          <a:prstGeom prst="line">
            <a:avLst/>
          </a:prstGeom>
          <a:ln w="285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05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C46A-3034-A84F-50C4-0385FF4FB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538" y="488784"/>
            <a:ext cx="8548966" cy="1151834"/>
          </a:xfrm>
        </p:spPr>
        <p:txBody>
          <a:bodyPr anchor="b"/>
          <a:lstStyle/>
          <a:p>
            <a:r>
              <a:rPr lang="fi-FI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Oppimistavoite: osaat hakea artikkeleita kotimaisista artikkelitietokannoista</a:t>
            </a:r>
            <a:br>
              <a:rPr lang="fi-FI" sz="2000" i="1" dirty="0">
                <a:solidFill>
                  <a:srgbClr val="0070C0"/>
                </a:solidFill>
              </a:rPr>
            </a:br>
            <a:endParaRPr lang="fi-FI" sz="2000" i="1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20B6C-F22F-5A0C-B90B-C6B5EAB32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538" y="1640618"/>
            <a:ext cx="10620375" cy="4550935"/>
          </a:xfrm>
        </p:spPr>
        <p:txBody>
          <a:bodyPr/>
          <a:lstStyle/>
          <a:p>
            <a:pPr algn="l"/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Mene Artikkelien hakuoppaaseen välilehdelle Kotimaiset artikkelit &gt; Kotimaisia artikkelitietokantoja… </a:t>
            </a:r>
            <a:r>
              <a:rPr lang="fi-FI" sz="2000" dirty="0">
                <a:solidFill>
                  <a:srgbClr val="333333"/>
                </a:solidFill>
                <a:latin typeface="Open Sans" panose="020B0606030504020204" pitchFamily="34" charset="0"/>
              </a:rPr>
              <a:t>[ &gt; valitaan jokin mainituista artikkelitietokannoista]</a:t>
            </a:r>
            <a:endParaRPr lang="fi-FI" sz="200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fi-FI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Minkä artikkelitietokannan valitsit?</a:t>
            </a:r>
          </a:p>
          <a:p>
            <a:pPr algn="l">
              <a:buFont typeface="+mj-lt"/>
              <a:buAutoNum type="arabicPeriod"/>
            </a:pPr>
            <a:endParaRPr lang="fi-FI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Mene valitsemaasi artikkelitietokantaan ja kirjoita vastaukseksi </a:t>
            </a:r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yksi sieltä löytyvä lehti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joka on opintojesi kannalta kiinnostava.</a:t>
            </a:r>
          </a:p>
          <a:p>
            <a:pPr algn="l">
              <a:buFont typeface="+mj-lt"/>
              <a:buAutoNum type="arabicPeriod"/>
            </a:pPr>
            <a:endParaRPr lang="fi-FI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Hae samasta artikkelitietokannasta </a:t>
            </a:r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yksi mahdollisimman tuore artikkeli 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hakusanalla </a:t>
            </a:r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työhyvinvointi</a:t>
            </a:r>
            <a:r>
              <a:rPr lang="fi-FI" sz="20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endParaRPr lang="fi-FI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Kirjoita vastaukseksi </a:t>
            </a:r>
            <a:r>
              <a:rPr lang="fi-FI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yhden artikkelin tiedot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: tekijät, artikkelin nimi, lehden nimi, vuosikerta, numero. </a:t>
            </a:r>
          </a:p>
          <a:p>
            <a:pPr algn="l">
              <a:buFont typeface="+mj-lt"/>
              <a:buAutoNum type="arabicPeriod"/>
            </a:pPr>
            <a:endParaRPr lang="fi-FI" sz="2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fi-FI" sz="2000" b="1" dirty="0">
                <a:solidFill>
                  <a:srgbClr val="0070C0"/>
                </a:solidFill>
                <a:latin typeface="Open Sans" panose="020B0606030504020204" pitchFamily="34" charset="0"/>
              </a:rPr>
              <a:t>Arviointi: Maksimipistemäärä </a:t>
            </a:r>
            <a:r>
              <a:rPr lang="fi-FI" sz="2000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3 p. </a:t>
            </a:r>
            <a:r>
              <a:rPr lang="fi-FI" sz="2000" b="1" dirty="0">
                <a:solidFill>
                  <a:srgbClr val="0070C0"/>
                </a:solidFill>
                <a:latin typeface="Open Sans" panose="020B0606030504020204" pitchFamily="34" charset="0"/>
              </a:rPr>
              <a:t>V</a:t>
            </a:r>
            <a:r>
              <a:rPr lang="fi-FI" sz="2000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ähennetään palvelun, lehden, artikkelin puuttumisesta kustakin 1 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C360E3-0B5D-E394-A7D2-A28975B07A39}"/>
              </a:ext>
            </a:extLst>
          </p:cNvPr>
          <p:cNvCxnSpPr/>
          <p:nvPr/>
        </p:nvCxnSpPr>
        <p:spPr>
          <a:xfrm>
            <a:off x="744538" y="1493520"/>
            <a:ext cx="2952000" cy="0"/>
          </a:xfrm>
          <a:prstGeom prst="line">
            <a:avLst/>
          </a:prstGeom>
          <a:ln w="285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314941"/>
      </p:ext>
    </p:extLst>
  </p:cSld>
  <p:clrMapOvr>
    <a:masterClrMapping/>
  </p:clrMapOvr>
</p:sld>
</file>

<file path=ppt/theme/theme1.xml><?xml version="1.0" encoding="utf-8"?>
<a:theme xmlns:a="http://schemas.openxmlformats.org/drawingml/2006/main" name="Turun AMK 2020">
  <a:themeElements>
    <a:clrScheme name="Turun AMK väripaletti 2020">
      <a:dk1>
        <a:srgbClr val="000000"/>
      </a:dk1>
      <a:lt1>
        <a:sysClr val="window" lastClr="FFFFFF"/>
      </a:lt1>
      <a:dk2>
        <a:srgbClr val="044664"/>
      </a:dk2>
      <a:lt2>
        <a:srgbClr val="FFD200"/>
      </a:lt2>
      <a:accent1>
        <a:srgbClr val="00615A"/>
      </a:accent1>
      <a:accent2>
        <a:srgbClr val="930E5E"/>
      </a:accent2>
      <a:accent3>
        <a:srgbClr val="D74319"/>
      </a:accent3>
      <a:accent4>
        <a:srgbClr val="363534"/>
      </a:accent4>
      <a:accent5>
        <a:srgbClr val="FEBB9E"/>
      </a:accent5>
      <a:accent6>
        <a:srgbClr val="ABE4D4"/>
      </a:accent6>
      <a:hlink>
        <a:srgbClr val="00615A"/>
      </a:hlink>
      <a:folHlink>
        <a:srgbClr val="ABE4D4"/>
      </a:folHlink>
    </a:clrScheme>
    <a:fontScheme name="Custom 1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un AMK_tyhjä diapohja_suomi_pieni tiedostokoko.pptx" id="{FB348F58-5035-4E48-A256-B9533A1837EF}" vid="{DDC92030-A681-4BDF-87CF-EA81C5529A4E}"/>
    </a:ext>
  </a:extLst>
</a:theme>
</file>

<file path=ppt/theme/theme2.xml><?xml version="1.0" encoding="utf-8"?>
<a:theme xmlns:a="http://schemas.openxmlformats.org/drawingml/2006/main" name="Turun AMK 2020">
  <a:themeElements>
    <a:clrScheme name="Turun AMK väripaletti 2020">
      <a:dk1>
        <a:srgbClr val="000000"/>
      </a:dk1>
      <a:lt1>
        <a:sysClr val="window" lastClr="FFFFFF"/>
      </a:lt1>
      <a:dk2>
        <a:srgbClr val="044664"/>
      </a:dk2>
      <a:lt2>
        <a:srgbClr val="FFD200"/>
      </a:lt2>
      <a:accent1>
        <a:srgbClr val="00615A"/>
      </a:accent1>
      <a:accent2>
        <a:srgbClr val="930E5E"/>
      </a:accent2>
      <a:accent3>
        <a:srgbClr val="D74319"/>
      </a:accent3>
      <a:accent4>
        <a:srgbClr val="363534"/>
      </a:accent4>
      <a:accent5>
        <a:srgbClr val="FEBB9E"/>
      </a:accent5>
      <a:accent6>
        <a:srgbClr val="ABE4D4"/>
      </a:accent6>
      <a:hlink>
        <a:srgbClr val="00615A"/>
      </a:hlink>
      <a:folHlink>
        <a:srgbClr val="ABE4D4"/>
      </a:folHlink>
    </a:clrScheme>
    <a:fontScheme name="Turku AMK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unAMK_TurkuUAS_tyhja_diapohja_empty_slides_v01082023.pptx" id="{B6CBD994-64C1-4835-BE13-0BBAF458FBE4}" vid="{84F38A3C-5A00-46A8-839C-904F354BE0C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89B671F32AB04B9DCE5C57BD5BF29F" ma:contentTypeVersion="0" ma:contentTypeDescription="Luo uusi asiakirja." ma:contentTypeScope="" ma:versionID="545c02a6cb4d7968e790ecb21e5e88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947ba6bea27d08a587572bbbe7d2a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4B25A5-8C2C-49BA-88A5-2BD22EF7A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5649DA0-B5F2-4E06-ADA1-403EF722A1B1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A23F937-FA97-4C07-A197-5D899E12D3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Turun AMK_tyhjä diapohja_suomi_pieni tiedostokoko</Template>
  <TotalTime>643</TotalTime>
  <Words>991</Words>
  <Application>Microsoft Office PowerPoint</Application>
  <PresentationFormat>Laajakuva</PresentationFormat>
  <Paragraphs>141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24" baseType="lpstr">
      <vt:lpstr>Arial</vt:lpstr>
      <vt:lpstr>Calibri</vt:lpstr>
      <vt:lpstr>Open Sans</vt:lpstr>
      <vt:lpstr>PT Sans</vt:lpstr>
      <vt:lpstr>Wingdings</vt:lpstr>
      <vt:lpstr>Turun AMK 2020</vt:lpstr>
      <vt:lpstr>Turun AMK 2020</vt:lpstr>
      <vt:lpstr>Tiedonhankinnan perusteet -kurssin yhteiset arviointiperusteet  Turun AMK:n  kirjastossa </vt:lpstr>
      <vt:lpstr>PowerPoint-esitys</vt:lpstr>
      <vt:lpstr>Tiedonhankinnan opetus Turun AMK:ssa</vt:lpstr>
      <vt:lpstr>Yhteisopettajuus</vt:lpstr>
      <vt:lpstr>Yhteisten arviointikriteerien hyödyt</vt:lpstr>
      <vt:lpstr>Tiedonhankinnan tehtävät Itslearningissa</vt:lpstr>
      <vt:lpstr>PowerPoint-esitys</vt:lpstr>
      <vt:lpstr>Oppimistavoite: tunnet Turun AMK:n Finnan e-kirjojen hakumahdollisuuksia ja osaat ottaa e-kirjat käyttöösi </vt:lpstr>
      <vt:lpstr>Oppimistavoite: osaat hakea artikkeleita kotimaisista artikkelitietokannoista </vt:lpstr>
      <vt:lpstr>Oppimistavoite: osaat käyttää hakusanoja ja asiasanoja hakulausekkeiden muodostamisessa </vt:lpstr>
      <vt:lpstr>Oppimistavoite: osaat käyttää Turun AMK:n Finnan ulkomaisten artikkelien hakua </vt:lpstr>
      <vt:lpstr>Oppimistavoite: osaat käyttää oman alasi kansainvälistä tietokantaa </vt:lpstr>
      <vt:lpstr>Oppimistavoitteet: ymmärrät lähdekritiikin merkityksen,  ymmärrät tiedon eettisen käytön periaatteet </vt:lpstr>
      <vt:lpstr>Arviointikirjan tallentaminen</vt:lpstr>
      <vt:lpstr>Kehitettävää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Turun AMK:n powerpoint-esityskalvot 1/2</dc:title>
  <dc:creator>Mononen Kirsi</dc:creator>
  <cp:keywords>Diapohja; slidepohja; powerpointpohja; Powerpoint-pohja; ppt-pohja; ppt slides</cp:keywords>
  <cp:lastModifiedBy>Mononen Kirsi</cp:lastModifiedBy>
  <cp:revision>4</cp:revision>
  <cp:lastPrinted>2020-08-18T07:54:28Z</cp:lastPrinted>
  <dcterms:created xsi:type="dcterms:W3CDTF">2022-09-20T12:24:01Z</dcterms:created>
  <dcterms:modified xsi:type="dcterms:W3CDTF">2024-11-13T11:32:42Z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0x010100BF89B671F32AB04B9DCE5C57BD5BF29F</vt:lpwstr>
  </property>
  <property fmtid="{D5CDD505-2E9C-101B-9397-08002B2CF9AE}" pid="3" name="IntraUnitFI">
    <vt:lpwstr>1;#Yhteiset palvelut:Viestintäpalvelut|04991d7a-5913-4632-96c1-6488e849caed</vt:lpwstr>
  </property>
  <property fmtid="{D5CDD505-2E9C-101B-9397-08002B2CF9AE}" pid="4" name="TaxKeyword">
    <vt:lpwstr>9;#ppt slides|7949f2c7-ec2d-4b17-9327-442c6decb1c2;#42;#Powerpoint-pohja|b9865e34-3c0e-412b-b08a-1f98ffe316be;#41;#slidepohja|21a1abcb-2ab0-4a92-b7a4-464bf1cc53a9;#5;#powerpointpohja|9312a225-ed5d-4956-b051-0406b7360d30;#4;#ppt-pohja|8e2074cf-ba4b-41d0-ae27-4f03617e24f5;#3;#Diapohja|5120ed94-937e-479c-8c56-2c1450eb170f</vt:lpwstr>
  </property>
  <property fmtid="{D5CDD505-2E9C-101B-9397-08002B2CF9AE}" pid="5" name="Unit">
    <vt:lpwstr>2;#Corporate Services:Communications Service|b63601c2-330b-45c5-9565-4e59bb21fd9f</vt:lpwstr>
  </property>
  <property fmtid="{D5CDD505-2E9C-101B-9397-08002B2CF9AE}" pid="6" name="MediaServiceImageTags">
    <vt:lpwstr/>
  </property>
</Properties>
</file>