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266" r:id="rId2"/>
    <p:sldId id="257" r:id="rId3"/>
    <p:sldId id="258" r:id="rId4"/>
    <p:sldId id="259" r:id="rId5"/>
    <p:sldId id="261" r:id="rId6"/>
    <p:sldId id="262" r:id="rId7"/>
    <p:sldId id="265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7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72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711C-2FD2-44D9-B791-6A61D1F5AE10}" type="datetimeFigureOut">
              <a:rPr lang="fi-FI" smtClean="0"/>
              <a:t>9.2.2024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83B09-254F-442C-93DC-C89743C66A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022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4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2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5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1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3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8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3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6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7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penalex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eeniou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irjasto@helsinki.fi" TargetMode="External"/><Relationship Id="rId2" Type="http://schemas.openxmlformats.org/officeDocument/2006/relationships/hyperlink" Target="https://libraryguides.helsinki.fi/keenious/f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A061BA2E-A388-41C5-B73A-B0FEB6B10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 descr="Kuva, joka sisältää kohteen muki, teksti, kahvikuppi, pöytäastiasto&#10;&#10;Kuvaus luotu automaattisesti">
            <a:extLst>
              <a:ext uri="{FF2B5EF4-FFF2-40B4-BE49-F238E27FC236}">
                <a16:creationId xmlns:a16="http://schemas.microsoft.com/office/drawing/2014/main" id="{393B0AA7-18CF-5C56-2CF7-164B5580E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1" r="9358"/>
          <a:stretch/>
        </p:blipFill>
        <p:spPr>
          <a:xfrm>
            <a:off x="3538310" y="-193421"/>
            <a:ext cx="6096001" cy="685799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76E192A2-3ED3-4081-8A86-A22B51141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152902" y="-1181101"/>
            <a:ext cx="3886200" cy="12192001"/>
          </a:xfrm>
          <a:prstGeom prst="rect">
            <a:avLst/>
          </a:prstGeom>
          <a:gradFill>
            <a:gsLst>
              <a:gs pos="41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C911743-9BE9-4D9B-5CC3-F5F308BC4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9991" cy="2387600"/>
          </a:xfrm>
        </p:spPr>
        <p:txBody>
          <a:bodyPr>
            <a:normAutofit/>
          </a:bodyPr>
          <a:lstStyle/>
          <a:p>
            <a:r>
              <a:rPr lang="fi-FI" sz="7200" dirty="0" err="1">
                <a:solidFill>
                  <a:schemeClr val="bg1"/>
                </a:solidFill>
              </a:rPr>
              <a:t>Keenious</a:t>
            </a:r>
            <a:endParaRPr lang="fi-FI" sz="7200" dirty="0">
              <a:solidFill>
                <a:schemeClr val="bg1"/>
              </a:solidFill>
            </a:endParaRP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575039"/>
            <a:ext cx="97840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1D49EC2-CFED-A5DB-408A-0F59F901D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2" y="5624945"/>
            <a:ext cx="9079992" cy="592975"/>
          </a:xfrm>
        </p:spPr>
        <p:txBody>
          <a:bodyPr anchor="ctr">
            <a:norm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Tekoälystä apua lähteiden hakuun</a:t>
            </a:r>
          </a:p>
        </p:txBody>
      </p:sp>
    </p:spTree>
    <p:extLst>
      <p:ext uri="{BB962C8B-B14F-4D97-AF65-F5344CB8AC3E}">
        <p14:creationId xmlns:p14="http://schemas.microsoft.com/office/powerpoint/2010/main" val="247244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6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7529B17-D21F-187A-2157-BCF46FABF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i-FI" dirty="0"/>
              <a:t>Mikä?                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90B771-4666-2A0B-44BE-01F464E20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2464231"/>
            <a:ext cx="6364224" cy="3967565"/>
          </a:xfrm>
        </p:spPr>
        <p:txBody>
          <a:bodyPr>
            <a:normAutofit fontScale="92500" lnSpcReduction="10000"/>
          </a:bodyPr>
          <a:lstStyle/>
          <a:p>
            <a:pPr marL="0" indent="0" defTabSz="566928">
              <a:lnSpc>
                <a:spcPct val="107000"/>
              </a:lnSpc>
              <a:spcBef>
                <a:spcPts val="620"/>
              </a:spcBef>
              <a:spcAft>
                <a:spcPts val="496"/>
              </a:spcAft>
              <a:buNone/>
            </a:pPr>
            <a:r>
              <a:rPr lang="fi-FI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Hakutyökalu, joka toimii uudella tavalla:</a:t>
            </a:r>
          </a:p>
          <a:p>
            <a:pPr marL="425196" lvl="1" indent="-141732" defTabSz="566928">
              <a:lnSpc>
                <a:spcPct val="107000"/>
              </a:lnSpc>
              <a:spcBef>
                <a:spcPts val="310"/>
              </a:spcBef>
              <a:spcAft>
                <a:spcPts val="496"/>
              </a:spcAft>
            </a:pPr>
            <a:r>
              <a:rPr lang="fi-FI" sz="28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sinun ei tarvitse miettiä sopivia hakusanoja ja rakentaa hakulauseita, vaan lähdet liikkeelle itseäsi kiinnostavasta tekstistä</a:t>
            </a:r>
          </a:p>
          <a:p>
            <a:pPr marL="425196" lvl="1" indent="-141732" defTabSz="566928">
              <a:lnSpc>
                <a:spcPct val="107000"/>
              </a:lnSpc>
              <a:spcBef>
                <a:spcPts val="310"/>
              </a:spcBef>
              <a:spcAft>
                <a:spcPts val="496"/>
              </a:spcAft>
            </a:pPr>
            <a:r>
              <a:rPr lang="fi-FI" sz="28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kun olet löytänyt mielenkiintoisen lähteen – tai kirjoittanut sen itse – t</a:t>
            </a:r>
            <a:r>
              <a:rPr lang="fi-FI" sz="28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ekoäly analysoi tekstin ja suosittelee saman aiheisia artikkeleita</a:t>
            </a:r>
            <a:endParaRPr lang="fi-FI" sz="18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F2107E4-82F1-2BA1-ABE0-434FACCA1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665" y="790414"/>
            <a:ext cx="3304393" cy="148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5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6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7529B17-D21F-187A-2157-BCF46FABF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i-FI" dirty="0"/>
              <a:t>Mitä ja mistä?              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90B771-4666-2A0B-44BE-01F464E20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8" y="1952785"/>
            <a:ext cx="6236210" cy="4526279"/>
          </a:xfrm>
        </p:spPr>
        <p:txBody>
          <a:bodyPr>
            <a:normAutofit lnSpcReduction="10000"/>
          </a:bodyPr>
          <a:lstStyle/>
          <a:p>
            <a:pPr marL="141732" indent="-141732" defTabSz="566928">
              <a:lnSpc>
                <a:spcPct val="107000"/>
              </a:lnSpc>
              <a:spcBef>
                <a:spcPts val="620"/>
              </a:spcBef>
              <a:spcAft>
                <a:spcPts val="496"/>
              </a:spcAft>
            </a:pPr>
            <a:r>
              <a:rPr lang="fi-FI" sz="2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Aloitusteksti voi olla millä kielellä hyvänsä. Koska </a:t>
            </a:r>
            <a:r>
              <a:rPr lang="fi-FI" sz="2600" kern="120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Keeniouksen</a:t>
            </a:r>
            <a:r>
              <a:rPr lang="fi-FI" sz="2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tekoäly operoi vain englannin kielellä, se kääntää vieraskielisen tekstin ja analysoi käännöksen. </a:t>
            </a:r>
            <a:endParaRPr lang="fi-FI" sz="26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141732" indent="-141732" defTabSz="566928">
              <a:lnSpc>
                <a:spcPct val="107000"/>
              </a:lnSpc>
              <a:spcBef>
                <a:spcPts val="620"/>
              </a:spcBef>
              <a:spcAft>
                <a:spcPts val="496"/>
              </a:spcAft>
            </a:pPr>
            <a:r>
              <a:rPr lang="fi-FI" sz="2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Työkalun data tulee OpenAlexista (</a:t>
            </a:r>
            <a:r>
              <a:rPr lang="fi-FI" sz="2600" u="sng" kern="1200" dirty="0">
                <a:solidFill>
                  <a:srgbClr val="0563C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2"/>
              </a:rPr>
              <a:t>https://openalex.org/</a:t>
            </a:r>
            <a:r>
              <a:rPr lang="fi-FI" sz="2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), joka sisältää valtavan määrän sekä avoimien että maksullisten artikkeleiden </a:t>
            </a:r>
            <a:r>
              <a:rPr lang="fi-FI" sz="2600" b="1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metadataa</a:t>
            </a:r>
            <a:r>
              <a:rPr lang="fi-FI" sz="2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lang="fi-FI" sz="26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141732" indent="-141732" defTabSz="566928">
              <a:lnSpc>
                <a:spcPct val="107000"/>
              </a:lnSpc>
              <a:spcBef>
                <a:spcPts val="620"/>
              </a:spcBef>
              <a:spcAft>
                <a:spcPts val="496"/>
              </a:spcAft>
            </a:pPr>
            <a:r>
              <a:rPr lang="fi-FI" sz="26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Sovellus on ollut Helsingin yliopiston käytössä liki vuoden</a:t>
            </a:r>
            <a:endParaRPr lang="fi-FI" sz="26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F2107E4-82F1-2BA1-ABE0-434FACCA14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319" y="648679"/>
            <a:ext cx="3344405" cy="130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69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C9F1993-AEF5-D0EB-FB7A-DC1D1089E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i-FI" dirty="0"/>
              <a:t>Miten </a:t>
            </a:r>
            <a:r>
              <a:rPr lang="fi-FI" dirty="0" err="1"/>
              <a:t>Keeniousta</a:t>
            </a:r>
            <a:r>
              <a:rPr lang="fi-FI" dirty="0"/>
              <a:t> käytetään?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Sisällön paikkamerkki 2">
            <a:extLst>
              <a:ext uri="{FF2B5EF4-FFF2-40B4-BE49-F238E27FC236}">
                <a16:creationId xmlns:a16="http://schemas.microsoft.com/office/drawing/2014/main" id="{64B72055-C0FF-787B-A8EA-47984A347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fi-FI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Helposti!</a:t>
            </a:r>
          </a:p>
          <a:p>
            <a:pPr>
              <a:spcAft>
                <a:spcPts val="800"/>
              </a:spcAft>
            </a:pPr>
            <a:r>
              <a:rPr lang="fi-FI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Keenious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toimii sekä verkkoselaimella että Wordissa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Voit kokeilla sitä verkossa ilman kirjautumista, mutta tekemällä oman tilin saat enemmän hakutuloksia näkyviin ja voit myös tallentaa niitä.</a:t>
            </a:r>
          </a:p>
          <a:p>
            <a:pPr>
              <a:spcAft>
                <a:spcPts val="800"/>
              </a:spcAft>
            </a:pP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Osoitteessa  </a:t>
            </a:r>
            <a:r>
              <a:rPr lang="fi-FI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https://keenious.com/</a:t>
            </a:r>
            <a:r>
              <a:rPr lang="fi-FI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voit kokeilla ilman kirjautumista</a:t>
            </a:r>
          </a:p>
          <a:p>
            <a:pPr>
              <a:spcAft>
                <a:spcPts val="800"/>
              </a:spcAft>
            </a:pPr>
            <a:r>
              <a:rPr lang="fi-FI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HY:lla</a:t>
            </a:r>
            <a:r>
              <a:rPr lang="fi-F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oma kirjautumisosoite</a:t>
            </a:r>
            <a:endParaRPr lang="fi-F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77328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1" name="Rectangle 110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5" name="Rectangle 114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C9F1993-AEF5-D0EB-FB7A-DC1D1089E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fi-FI"/>
              <a:t>Siis näin: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1FFC6D9D-CDD8-E2BC-7A38-A0B2A2C1D0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44" r="1" b="1"/>
          <a:stretch/>
        </p:blipFill>
        <p:spPr>
          <a:xfrm>
            <a:off x="908304" y="2478024"/>
            <a:ext cx="6009855" cy="3694176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B72055-C0FF-787B-A8EA-47984A347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1453" y="2478024"/>
            <a:ext cx="3872243" cy="369417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fi-FI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Lataa artikkelin/ koko kirjan pdf palveluun, tai kopioi tekstiä. Keenious analysoi lataamasi sisällön (säilyttää sitä 30 min.) ja suosittelee siihen liittyviä artikkeleita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fi-FI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Voit muokata hakutulosta julkaisuvuoden, sitaattimäärän, hakusanojen tai aiheiden mukaan </a:t>
            </a:r>
            <a:endParaRPr lang="fi-FI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fi-FI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Sovellus on myös asennettu keskitetysti HY:n Office365 Word -tekstinkäsittelyohjelmaan </a:t>
            </a:r>
            <a:endParaRPr lang="fi-FI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226311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C9F1993-AEF5-D0EB-FB7A-DC1D1089E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i-FI" dirty="0"/>
              <a:t>Kokemuksia, palaute, jatko?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B72055-C0FF-787B-A8EA-47984A347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>
              <a:spcAft>
                <a:spcPts val="1200"/>
              </a:spcAft>
            </a:pPr>
            <a:r>
              <a:rPr lang="fi-FI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Keeniouksesta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tiedotettu mahdollisimman tehokkaasti maaliskuusta 2023 lähtien kaikille HY:n tieteenaloille. Sovelluksen omat kouluttajat ovat pitäneet kirjaston henkilökunnalle ja koko yliopistolle webinaareja. Olemme tehneet myös oppaan työkalun käyttöön: </a:t>
            </a:r>
            <a:b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https://libraryguides.helsinki.fi/keenious/fi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Toivomme palautetta (ongelmat, kehut ja haukut, mielipiteet ja ajatukset eri käyttötavoista) osoitteeseen: </a:t>
            </a:r>
            <a:b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kirjasto@helsinki.fi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Tällä hetkellä </a:t>
            </a:r>
            <a:r>
              <a:rPr lang="fi-F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HY:ssa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kirjautuneita käyttäjiä on liki 900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5346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C911743-9BE9-4D9B-5CC3-F5F308BC4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fi-FI" sz="6600">
                <a:solidFill>
                  <a:schemeClr val="bg1"/>
                </a:solidFill>
              </a:rPr>
              <a:t>Kiitos</a:t>
            </a: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1D49EC2-CFED-A5DB-408A-0F59F901D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fi-FI">
                <a:solidFill>
                  <a:schemeClr val="bg1"/>
                </a:solidFill>
              </a:rPr>
              <a:t>Kysymyksiä?</a:t>
            </a:r>
          </a:p>
        </p:txBody>
      </p:sp>
    </p:spTree>
    <p:extLst>
      <p:ext uri="{BB962C8B-B14F-4D97-AF65-F5344CB8AC3E}">
        <p14:creationId xmlns:p14="http://schemas.microsoft.com/office/powerpoint/2010/main" val="236447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13820"/>
      </a:dk2>
      <a:lt2>
        <a:srgbClr val="E2E8E5"/>
      </a:lt2>
      <a:accent1>
        <a:srgbClr val="C894AD"/>
      </a:accent1>
      <a:accent2>
        <a:srgbClr val="BC7C80"/>
      </a:accent2>
      <a:accent3>
        <a:srgbClr val="C29C87"/>
      </a:accent3>
      <a:accent4>
        <a:srgbClr val="B1A375"/>
      </a:accent4>
      <a:accent5>
        <a:srgbClr val="9FA87C"/>
      </a:accent5>
      <a:accent6>
        <a:srgbClr val="89AC71"/>
      </a:accent6>
      <a:hlink>
        <a:srgbClr val="579074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299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Calibri</vt:lpstr>
      <vt:lpstr>AccentBoxVTI</vt:lpstr>
      <vt:lpstr>Keenious</vt:lpstr>
      <vt:lpstr>Mikä?                  </vt:lpstr>
      <vt:lpstr>Mitä ja mistä?                </vt:lpstr>
      <vt:lpstr>Miten Keeniousta käytetään?</vt:lpstr>
      <vt:lpstr>Siis näin:</vt:lpstr>
      <vt:lpstr>Kokemuksia, palaute, jatko?</vt:lpstr>
      <vt:lpstr>Kiitos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Keenious</dc:title>
  <dc:creator>Huovinen, Leena A</dc:creator>
  <cp:lastModifiedBy>Lähdesmäki, Kristiina</cp:lastModifiedBy>
  <cp:revision>11</cp:revision>
  <dcterms:created xsi:type="dcterms:W3CDTF">2023-05-05T10:21:04Z</dcterms:created>
  <dcterms:modified xsi:type="dcterms:W3CDTF">2024-02-09T08:17:52Z</dcterms:modified>
</cp:coreProperties>
</file>