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66" r:id="rId4"/>
    <p:sldId id="274" r:id="rId5"/>
    <p:sldId id="275" r:id="rId6"/>
    <p:sldId id="277" r:id="rId7"/>
    <p:sldId id="281" r:id="rId8"/>
    <p:sldId id="272" r:id="rId9"/>
    <p:sldId id="278" r:id="rId10"/>
    <p:sldId id="279" r:id="rId11"/>
    <p:sldId id="282" r:id="rId12"/>
    <p:sldId id="28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889"/>
    <a:srgbClr val="5C1F00"/>
    <a:srgbClr val="F2D6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42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61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6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55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81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71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45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13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9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75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12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84A1-551E-41AB-A246-68D9B13DDE04}" type="datetimeFigureOut">
              <a:rPr lang="fi-FI" smtClean="0"/>
              <a:t>31.1.2024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62200-8CC1-426E-A394-C4A3BD3687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96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202E60C-0832-28E2-377D-B38E1CB34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0" t="12512" r="15228" b="12512"/>
          <a:stretch/>
        </p:blipFill>
        <p:spPr>
          <a:xfrm>
            <a:off x="2610853" y="0"/>
            <a:ext cx="112495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474" y="821577"/>
            <a:ext cx="4612105" cy="3297822"/>
          </a:xfrm>
          <a:solidFill>
            <a:schemeClr val="bg1">
              <a:alpha val="62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i-FI" b="1" dirty="0"/>
              <a:t>Datalukutaito</a:t>
            </a:r>
            <a:br>
              <a:rPr lang="fi-FI" b="1" dirty="0"/>
            </a:br>
            <a:r>
              <a:rPr lang="fi-FI" sz="5400" b="1" dirty="0"/>
              <a:t>vastuullisen päätöksenteon edellytyksenä</a:t>
            </a:r>
            <a:endParaRPr lang="fi-FI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1253" y="4119399"/>
            <a:ext cx="4296073" cy="1655762"/>
          </a:xfrm>
          <a:solidFill>
            <a:schemeClr val="bg1">
              <a:alpha val="6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fi-FI" dirty="0"/>
          </a:p>
          <a:p>
            <a:pPr algn="l"/>
            <a:r>
              <a:rPr lang="fi-FI" sz="3200" b="1" dirty="0"/>
              <a:t>Karoliina Snell</a:t>
            </a:r>
            <a:endParaRPr lang="fi-FI" sz="3200" b="1" i="1" dirty="0"/>
          </a:p>
          <a:p>
            <a:pPr algn="l"/>
            <a:r>
              <a:rPr lang="fi-FI" sz="3200" dirty="0"/>
              <a:t>VTT, sosiologian dosentti</a:t>
            </a:r>
          </a:p>
          <a:p>
            <a:pPr algn="l"/>
            <a:r>
              <a:rPr lang="fi-FI" sz="3200" dirty="0"/>
              <a:t>SHIELD-ohjelmajohtaja</a:t>
            </a:r>
          </a:p>
          <a:p>
            <a:pPr algn="l"/>
            <a:r>
              <a:rPr lang="fi-FI" sz="3200" dirty="0"/>
              <a:t>Helsingin yliopisto</a:t>
            </a:r>
          </a:p>
        </p:txBody>
      </p:sp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08A0D31-A5E1-215C-2F45-EEEF39D97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8" y="5925497"/>
            <a:ext cx="2582971" cy="7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3E3A57-9CB0-9AAD-17E9-A944C22E2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9" t="29912" r="4324" b="36104"/>
          <a:stretch/>
        </p:blipFill>
        <p:spPr>
          <a:xfrm>
            <a:off x="5917303" y="3313044"/>
            <a:ext cx="6060782" cy="2266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69D9F-8BE6-A2C1-4EEC-3C6906BA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Tekoäly tiedon käsittelijänä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A8A4A-D4D9-240C-5C73-C48490C9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013174" cy="413785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Kuka opettaa, millä datalla ja millä tarkoitusperillä?</a:t>
            </a:r>
          </a:p>
          <a:p>
            <a:r>
              <a:rPr lang="fi-FI" dirty="0"/>
              <a:t>Tietty tiedon käsittelyn malli – tietosanakirja, googletus, kielimallilta kysyminen</a:t>
            </a:r>
          </a:p>
          <a:p>
            <a:r>
              <a:rPr lang="fi-FI" dirty="0"/>
              <a:t>Mitä tapoja ymmärtää ja käsitellä tietoa painottuu ja mitä jää pois?</a:t>
            </a:r>
          </a:p>
          <a:p>
            <a:r>
              <a:rPr lang="fi-FI" dirty="0"/>
              <a:t>Teknologia muokkaa ja tekee hyväksyttäväksi tietynlaiset tavat tuottaa ja esittää tietoa</a:t>
            </a:r>
          </a:p>
        </p:txBody>
      </p:sp>
    </p:spTree>
    <p:extLst>
      <p:ext uri="{BB962C8B-B14F-4D97-AF65-F5344CB8AC3E}">
        <p14:creationId xmlns:p14="http://schemas.microsoft.com/office/powerpoint/2010/main" val="10504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E85113-15A0-2F6F-0643-5BB79356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79" y="1956490"/>
            <a:ext cx="4246440" cy="3632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7F43A-548C-94D2-CF05-49192EF7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9" y="425380"/>
            <a:ext cx="6914322" cy="1325563"/>
          </a:xfrm>
        </p:spPr>
        <p:txBody>
          <a:bodyPr/>
          <a:lstStyle/>
          <a:p>
            <a:r>
              <a:rPr lang="fi-FI" dirty="0"/>
              <a:t>Ihmiset datan ja </a:t>
            </a:r>
            <a:br>
              <a:rPr lang="fi-FI" dirty="0"/>
            </a:br>
            <a:r>
              <a:rPr lang="fi-FI" dirty="0"/>
              <a:t>tekoälyn käyttäjinä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CE35A-225A-1A49-DF81-9C365872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790" y="1956490"/>
            <a:ext cx="7056331" cy="4295154"/>
          </a:xfrm>
        </p:spPr>
        <p:txBody>
          <a:bodyPr>
            <a:normAutofit lnSpcReduction="10000"/>
          </a:bodyPr>
          <a:lstStyle/>
          <a:p>
            <a:r>
              <a:rPr lang="fi-FI" dirty="0">
                <a:cs typeface="Arial"/>
              </a:rPr>
              <a:t>Ihmiset ovat toimijoita, jotka käyvät neuvotteluja ja rajanvetoa laitteiden, datankeruun ja algoritmien kanssa. </a:t>
            </a:r>
            <a:endParaRPr lang="fi-FI" dirty="0">
              <a:ea typeface="+mn-lt"/>
              <a:cs typeface="+mn-lt"/>
            </a:endParaRPr>
          </a:p>
          <a:p>
            <a:pPr>
              <a:buClr>
                <a:srgbClr val="000000"/>
              </a:buClr>
            </a:pPr>
            <a:r>
              <a:rPr lang="fi-FI" dirty="0">
                <a:cs typeface="Arial"/>
              </a:rPr>
              <a:t>Sovelluksilla ja datalla voidaan leikkiä ja pelata, vaikuttaa ja saada vaikutteita – sekä tehdä jotain ihan muuta kuin mihin ne on alun perin tarkoitettu</a:t>
            </a:r>
            <a:endParaRPr lang="fi-FI" dirty="0">
              <a:ea typeface="+mn-lt"/>
              <a:cs typeface="+mn-lt"/>
            </a:endParaRPr>
          </a:p>
          <a:p>
            <a:pPr>
              <a:buClr>
                <a:srgbClr val="000000"/>
              </a:buClr>
            </a:pPr>
            <a:r>
              <a:rPr lang="fi-FI" dirty="0">
                <a:cs typeface="Arial"/>
              </a:rPr>
              <a:t>Kaikki eivät ole kiinnostuneita siitä, miten data, tieto ja palvelut muodostuvat ja/tai haluavat jättää asian pohdinnan ammattilaisille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116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DB59A-ABCB-DBB5-38D0-550A2142D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4" t="21176" r="4958" b="29996"/>
          <a:stretch/>
        </p:blipFill>
        <p:spPr>
          <a:xfrm>
            <a:off x="5591504" y="1605345"/>
            <a:ext cx="7117256" cy="42278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AD7C4-B5CF-C1E8-5A82-1FC2557D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 dirty="0"/>
              <a:t>Lopuksi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ECF8-3AC1-B4AD-2C05-FCA1194C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517"/>
            <a:ext cx="4416972" cy="4127446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Kirjastot voivat tukea datalukutaitoa yleisenä kansalaistaitona, mutta kantavat ammattilaisen vastuun </a:t>
            </a:r>
          </a:p>
          <a:p>
            <a:r>
              <a:rPr lang="fi-FI" sz="2000" dirty="0"/>
              <a:t>Datalukutaito on sekä yksilöiden taito että jaettu kollektiivinen ja organisaatioiden taito</a:t>
            </a:r>
          </a:p>
          <a:p>
            <a:r>
              <a:rPr lang="fi-FI" sz="2000" dirty="0"/>
              <a:t>Datan vinoumat, haasteet ja laatu heijastuvat suoraan tekoälyn käytön mahdollisuuksiin</a:t>
            </a:r>
          </a:p>
          <a:p>
            <a:r>
              <a:rPr lang="fi-FI" sz="2000" dirty="0"/>
              <a:t>Tekoälysovellukset ja niiden tiedon käsittelymallit tuottavat ja muokkaavat ihmisten tiedonkäsittelymalleja</a:t>
            </a:r>
          </a:p>
          <a:p>
            <a:r>
              <a:rPr lang="fi-FI" sz="2000" dirty="0"/>
              <a:t>Minkälaista tietoa ja ajattelumalleja tuotetaan ja mitä jää pois?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4151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E077-E505-E406-7A59-379DE2E2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4400" dirty="0"/>
              <a:t>Datalukutaito ja vastuullinen päätöksenteko</a:t>
            </a:r>
            <a:endParaRPr lang="fi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9E9B-DC7D-B5C0-6AB3-5D9B8CB8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4405" cy="4351338"/>
          </a:xfrm>
        </p:spPr>
        <p:txBody>
          <a:bodyPr>
            <a:normAutofit fontScale="85000" lnSpcReduction="20000"/>
          </a:bodyPr>
          <a:lstStyle/>
          <a:p>
            <a:endParaRPr lang="fi-FI" dirty="0"/>
          </a:p>
          <a:p>
            <a:r>
              <a:rPr lang="fi-FI" dirty="0"/>
              <a:t>PI Petri Ylikoski, HY, Aalto, UEF</a:t>
            </a:r>
          </a:p>
          <a:p>
            <a:r>
              <a:rPr lang="fi-FI" dirty="0"/>
              <a:t>Filosofia, sosiologia, kognitiotiede, oikeustiede, tietojenkäsittely, koneoppiminen</a:t>
            </a:r>
          </a:p>
          <a:p>
            <a:endParaRPr lang="fi-FI" dirty="0"/>
          </a:p>
          <a:p>
            <a:r>
              <a:rPr lang="fi-FI" dirty="0"/>
              <a:t>Koneoppiminen</a:t>
            </a:r>
          </a:p>
          <a:p>
            <a:r>
              <a:rPr lang="fi-FI" dirty="0"/>
              <a:t>Synteettinen data</a:t>
            </a:r>
          </a:p>
          <a:p>
            <a:r>
              <a:rPr lang="fi-FI" dirty="0"/>
              <a:t>Tietosuoja</a:t>
            </a:r>
          </a:p>
          <a:p>
            <a:r>
              <a:rPr lang="fi-FI" dirty="0"/>
              <a:t>Datan visualisointi</a:t>
            </a:r>
          </a:p>
          <a:p>
            <a:r>
              <a:rPr lang="fi-FI" dirty="0"/>
              <a:t>Datatyö käytännössä</a:t>
            </a:r>
          </a:p>
          <a:p>
            <a:r>
              <a:rPr lang="fi-FI" dirty="0"/>
              <a:t>Datamyyttien murskaaminen </a:t>
            </a:r>
          </a:p>
          <a:p>
            <a:pPr lvl="1"/>
            <a:r>
              <a:rPr lang="fi-FI" sz="1900" dirty="0"/>
              <a:t>Kuvat Teppo Vesikukka</a:t>
            </a:r>
          </a:p>
          <a:p>
            <a:endParaRPr lang="fi-FI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AD4B10-FD35-D180-E7A3-02B3869C7047}"/>
              </a:ext>
            </a:extLst>
          </p:cNvPr>
          <p:cNvGrpSpPr/>
          <p:nvPr/>
        </p:nvGrpSpPr>
        <p:grpSpPr>
          <a:xfrm>
            <a:off x="7656037" y="1859905"/>
            <a:ext cx="3863300" cy="3307406"/>
            <a:chOff x="-90366" y="4182776"/>
            <a:chExt cx="3313381" cy="27563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9AB4C7-8189-54D8-C5E1-B6C7899EA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93" y="4182776"/>
              <a:ext cx="3123222" cy="1971534"/>
            </a:xfrm>
            <a:prstGeom prst="rect">
              <a:avLst/>
            </a:prstGeom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2B238B2D-1CE6-2680-5A6E-63A21A21669B}"/>
                </a:ext>
              </a:extLst>
            </p:cNvPr>
            <p:cNvSpPr txBox="1">
              <a:spLocks/>
            </p:cNvSpPr>
            <p:nvPr/>
          </p:nvSpPr>
          <p:spPr>
            <a:xfrm>
              <a:off x="-90366" y="5592305"/>
              <a:ext cx="3068594" cy="1346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704088">
                <a:spcAft>
                  <a:spcPts val="600"/>
                </a:spcAft>
              </a:pPr>
              <a:r>
                <a:rPr lang="fi-FI" sz="1386" kern="12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www.datalit.fi</a:t>
              </a:r>
              <a:endParaRPr lang="fi-FI" sz="1800" dirty="0"/>
            </a:p>
          </p:txBody>
        </p:sp>
      </p:grpSp>
      <p:pic>
        <p:nvPicPr>
          <p:cNvPr id="9" name="Picture 8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E7EECA9-4BAB-9167-CE0D-EAED9823A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94" y="4776227"/>
            <a:ext cx="2582971" cy="7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2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1B1F63-CDCE-EB55-3E8E-77FAC004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922" y="457200"/>
            <a:ext cx="3932237" cy="1600200"/>
          </a:xfrm>
        </p:spPr>
        <p:txBody>
          <a:bodyPr anchor="ctr">
            <a:normAutofit/>
          </a:bodyPr>
          <a:lstStyle/>
          <a:p>
            <a:r>
              <a:rPr lang="fi-FI" sz="4000" b="1" dirty="0"/>
              <a:t>Datalukutaito</a:t>
            </a:r>
            <a:endParaRPr lang="fi-FI" sz="40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387CDD4-7915-DA0F-767C-3A1C7D30C9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394" r="-1700" b="-2893"/>
          <a:stretch/>
        </p:blipFill>
        <p:spPr>
          <a:xfrm>
            <a:off x="548145" y="457200"/>
            <a:ext cx="5690871" cy="574269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6D433D-43C8-8EA1-501F-6865F63E3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6922" y="2151993"/>
            <a:ext cx="4583238" cy="3811588"/>
          </a:xfrm>
        </p:spPr>
        <p:txBody>
          <a:bodyPr>
            <a:normAutofit lnSpcReduction="10000"/>
          </a:bodyPr>
          <a:lstStyle/>
          <a:p>
            <a:r>
              <a:rPr lang="fi-FI" sz="3200" dirty="0"/>
              <a:t>Ymmärrys siitä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kuinka dataa tuotetaan, käsitellään, analysoidaan ja esitetään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sekä minkälaisia rajoituksia ja edellytyksiä näille on</a:t>
            </a:r>
          </a:p>
        </p:txBody>
      </p:sp>
    </p:spTree>
    <p:extLst>
      <p:ext uri="{BB962C8B-B14F-4D97-AF65-F5344CB8AC3E}">
        <p14:creationId xmlns:p14="http://schemas.microsoft.com/office/powerpoint/2010/main" val="426109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2E89-AB32-D194-1E55-CE30D486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6496433" cy="1600200"/>
          </a:xfrm>
        </p:spPr>
        <p:txBody>
          <a:bodyPr anchor="ctr">
            <a:normAutofit/>
          </a:bodyPr>
          <a:lstStyle/>
          <a:p>
            <a:r>
              <a:rPr lang="fi-FI" sz="4000" b="1" dirty="0"/>
              <a:t>Datalukutaidon ulottuvuuksia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8D9E0-A459-2562-3FE3-A1E93E674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37853"/>
            <a:ext cx="5813260" cy="4247637"/>
          </a:xfrm>
        </p:spPr>
        <p:txBody>
          <a:bodyPr>
            <a:normAutofit fontScale="92500" lnSpcReduction="10000"/>
          </a:bodyPr>
          <a:lstStyle/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AAAAF+AvenirNext-Bold"/>
              </a:rPr>
              <a:t>Tiedollinen </a:t>
            </a:r>
            <a:endParaRPr lang="fi-FI" sz="1800" dirty="0">
              <a:solidFill>
                <a:srgbClr val="000000"/>
              </a:solidFill>
              <a:latin typeface="AAAAAG+AvenirNext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AAAAAG+AvenirNext-Regular"/>
              </a:rPr>
              <a:t>K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AAAAG+AvenirNext-Regular"/>
              </a:rPr>
              <a:t>uinka datasta tehdään päätelmiä, kuinka datasta tulee näyttöä, kuinka malleilla ajatellaan, kuinka näyttöä arvioidaan …? 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AAAAF+AvenirNext-Bold"/>
              </a:rPr>
              <a:t>Tekninen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AAAAAG+AvenirNext-Regular"/>
              </a:rPr>
              <a:t>K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AAAAG+AvenirNext-Regular"/>
              </a:rPr>
              <a:t>uinka dataa käsitellään ja prosessoidaan materiaalina ja informaationa, kuinka koneoppimismallit toimivat?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AAAAF+AvenirNext-Bold"/>
              </a:rPr>
              <a:t>Oikeudellinen ja eettinen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AAAAAG+AvenirNext-Regular"/>
              </a:rPr>
              <a:t>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AAAAG+AvenirNext-Regular"/>
              </a:rPr>
              <a:t>illaisia ovat datan keräämistä ja käsittelyä koskevat oikeudelliset säädökset?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AAAAAG+AvenirNext-Regular"/>
              </a:rPr>
              <a:t>M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AAAAG+AvenirNext-Regular"/>
              </a:rPr>
              <a:t>illaisia eettisiä vaatimuksia datan keräämiseen ja käsittelyyn liittyy? </a:t>
            </a:r>
          </a:p>
          <a:p>
            <a:r>
              <a:rPr lang="fi-FI" sz="1800" b="1" i="0" u="none" strike="noStrike" baseline="0" dirty="0">
                <a:solidFill>
                  <a:srgbClr val="000000"/>
                </a:solidFill>
                <a:latin typeface="AAAAAF+AvenirNext-Bold"/>
              </a:rPr>
              <a:t>Yhteiskunnallinen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latin typeface="AAAAAG+AvenirNext-Regular"/>
              </a:rPr>
              <a:t>K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AAAAAG+AvenirNext-Regular"/>
              </a:rPr>
              <a:t>uinka datan käyttö on osa sosiaalisia instituutiota ja käytäntöjä? 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0FDB3-DF1A-343F-879A-AA64BA748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486"/>
          <a:stretch/>
        </p:blipFill>
        <p:spPr>
          <a:xfrm>
            <a:off x="7231117" y="1781889"/>
            <a:ext cx="4518744" cy="45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C9D40-FA62-51A3-86E1-BAAE4F4D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401" y="365125"/>
            <a:ext cx="7314470" cy="12677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Kenen</a:t>
            </a:r>
            <a:r>
              <a:rPr lang="en-US" sz="4400" dirty="0"/>
              <a:t> </a:t>
            </a:r>
            <a:r>
              <a:rPr lang="en-US" sz="4400" dirty="0" err="1"/>
              <a:t>datalukutaito</a:t>
            </a:r>
            <a:r>
              <a:rPr lang="en-US" sz="4400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780E2-3C1D-7145-4015-74279D353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1400" y="1492469"/>
            <a:ext cx="8030185" cy="517596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fi-FI" sz="2000" b="1" i="0" u="none" strike="noStrike" baseline="0" dirty="0"/>
              <a:t>Lukutaitokäsitteiden moninaisuus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i="0" u="none" strike="noStrike" baseline="0" dirty="0"/>
              <a:t>tyypillisesti perustiedot ja taidot, joita tarvitaan tietyn tyyppisen informaation käsittelyyn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i="0" u="none" strike="noStrike" baseline="0" dirty="0"/>
              <a:t>tiede-, media-, informaatio-, digitaalinen, taloudellinen, kriittinen…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b="0" i="0" u="none" strike="noStrike" baseline="0" dirty="0"/>
              <a:t>luku- ja laskutaidot </a:t>
            </a:r>
            <a:r>
              <a:rPr lang="fi-FI" sz="2000" b="1" i="0" u="none" strike="noStrike" baseline="0" dirty="0"/>
              <a:t>kansalaistaitoina </a:t>
            </a:r>
          </a:p>
          <a:p>
            <a:pPr marL="57150"/>
            <a:r>
              <a:rPr lang="fi-FI" sz="2000" b="1" dirty="0"/>
              <a:t>Päättäjien, valmistelijoiden, asiantuntijoiden datalukutaito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i="0" u="none" strike="noStrike" baseline="0" dirty="0"/>
              <a:t>datan keräämisen, hallitsemisen ja käytön oikeudelliset ja yhteiskunnalliset ulottuvuudet 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i="0" u="none" strike="noStrike" baseline="0" dirty="0"/>
              <a:t>kuinka käsitellä asiantuntijoiden tuottamaa pitkälle kehittynyttä data-analytiikkaa?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i="0" u="none" strike="noStrike" baseline="0" dirty="0"/>
              <a:t>kuinka yhdistää näyttöä eri lähteistä?</a:t>
            </a:r>
          </a:p>
          <a:p>
            <a:pPr marL="57150"/>
            <a:r>
              <a:rPr lang="fi-FI" sz="2000" b="1" i="0" u="none" strike="noStrike" baseline="0" dirty="0"/>
              <a:t>Organisaatioiden </a:t>
            </a:r>
            <a:r>
              <a:rPr lang="fi-FI" sz="2000" i="0" u="none" strike="noStrike" baseline="0" dirty="0"/>
              <a:t>tai</a:t>
            </a:r>
            <a:r>
              <a:rPr lang="fi-FI" sz="2000" i="0" u="none" strike="noStrike" dirty="0"/>
              <a:t> kollektiivinen </a:t>
            </a:r>
            <a:r>
              <a:rPr lang="fi-FI" sz="2000" b="0" i="0" u="none" strike="noStrike" baseline="0" dirty="0"/>
              <a:t>datalukutaito </a:t>
            </a:r>
            <a:endParaRPr lang="fi-FI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C1AAC-C970-E7D9-720C-D820A9A6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91550" y="2461079"/>
            <a:ext cx="5524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E82FDA-6BD3-27FD-9803-E496842D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897" y="2511972"/>
            <a:ext cx="8165265" cy="4346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14718-BCB6-F558-5300-C15C887B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53" y="534289"/>
            <a:ext cx="4773481" cy="2103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4000" dirty="0"/>
              <a:t>Organisaation datalukutaito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27DE6-BBD4-7C83-EA1E-F73F802FB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8077" y="1135765"/>
            <a:ext cx="5849463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dirty="0"/>
              <a:t>Jaetut käytänteet, tietojärjestelmät ja ohjeet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dirty="0"/>
              <a:t>Ymmärrys datan ja järjestelmien historiasta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dirty="0"/>
              <a:t>Datalukutaito ja tekoälysovellusten käyttöönotto eivät voi riippua vain yksilön taidoista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dirty="0"/>
              <a:t>Kollektiivinen datalukutaito – monimutkaiset järjestelmät vaativat monialaista ja organisaatioiden rajat ylittävä datalukutaitoa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fi-FI" sz="2000" dirty="0"/>
              <a:t>Vastuunjako (ei ohjeistusta ilman käytänteitä)</a:t>
            </a:r>
          </a:p>
        </p:txBody>
      </p:sp>
    </p:spTree>
    <p:extLst>
      <p:ext uri="{BB962C8B-B14F-4D97-AF65-F5344CB8AC3E}">
        <p14:creationId xmlns:p14="http://schemas.microsoft.com/office/powerpoint/2010/main" val="108357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AAD1DC-0011-228E-6A84-0FE67BA66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0" b="4160"/>
          <a:stretch/>
        </p:blipFill>
        <p:spPr>
          <a:xfrm>
            <a:off x="3302840" y="0"/>
            <a:ext cx="966964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6DDAAD-E1A1-5A07-0158-EF74056F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/>
              <a:t>Tekoälyt tarvitsevat dataa</a:t>
            </a:r>
          </a:p>
        </p:txBody>
      </p:sp>
    </p:spTree>
    <p:extLst>
      <p:ext uri="{BB962C8B-B14F-4D97-AF65-F5344CB8AC3E}">
        <p14:creationId xmlns:p14="http://schemas.microsoft.com/office/powerpoint/2010/main" val="426264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48D7F-643B-7EDD-943F-D324850C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ctr">
            <a:normAutofit/>
          </a:bodyPr>
          <a:lstStyle/>
          <a:p>
            <a:r>
              <a:rPr lang="fi-FI" sz="4000" dirty="0"/>
              <a:t>Datan haasteet ovat tekoälyn haasteita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68E4C-DC19-015B-9ADD-78A20559B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5395333" cy="3433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i="0" u="none" strike="noStrike" baseline="0" dirty="0">
                <a:latin typeface="AAAAAG+AvenirNext-Bold"/>
              </a:rPr>
              <a:t>Datan saatavuus </a:t>
            </a:r>
            <a:r>
              <a:rPr lang="fi-FI" sz="2400" i="0" u="none" strike="noStrike" baseline="0" dirty="0">
                <a:latin typeface="AAAAAI+LucidaGrande-Bold"/>
              </a:rPr>
              <a:t>→ </a:t>
            </a:r>
            <a:r>
              <a:rPr lang="fi-FI" sz="2400" i="0" u="none" strike="noStrike" baseline="0" dirty="0">
                <a:latin typeface="AAAAAG+AvenirNext-Bold"/>
              </a:rPr>
              <a:t>tekoälymenetelmien soveltaminen</a:t>
            </a:r>
          </a:p>
          <a:p>
            <a:pPr marL="0" indent="0">
              <a:buNone/>
            </a:pPr>
            <a:r>
              <a:rPr lang="fi-FI" sz="2400" i="0" u="none" strike="noStrike" baseline="0" dirty="0">
                <a:latin typeface="AAAAAG+AvenirNext-Bold"/>
              </a:rPr>
              <a:t>Datan laatu </a:t>
            </a:r>
            <a:r>
              <a:rPr lang="fi-FI" sz="2400" i="0" u="none" strike="noStrike" baseline="0" dirty="0">
                <a:latin typeface="AAAAAI+LucidaGrande-Bold"/>
              </a:rPr>
              <a:t>→ </a:t>
            </a:r>
            <a:r>
              <a:rPr lang="fi-FI" sz="2400" i="0" u="none" strike="noStrike" baseline="0" dirty="0">
                <a:latin typeface="AAAAAG+AvenirNext-Bold"/>
              </a:rPr>
              <a:t>tekoälypäätelmien luotettavuus </a:t>
            </a:r>
          </a:p>
          <a:p>
            <a:pPr marL="0" indent="0">
              <a:buNone/>
            </a:pPr>
            <a:r>
              <a:rPr lang="fi-FI" sz="2400" i="0" u="none" strike="noStrike" baseline="0" dirty="0">
                <a:latin typeface="AAAAAG+AvenirNext-Bold"/>
              </a:rPr>
              <a:t>Datan vinoumat </a:t>
            </a:r>
            <a:r>
              <a:rPr lang="fi-FI" sz="2400" i="0" u="none" strike="noStrike" baseline="0" dirty="0">
                <a:latin typeface="AAAAAI+LucidaGrande-Bold"/>
              </a:rPr>
              <a:t>→ </a:t>
            </a:r>
            <a:r>
              <a:rPr lang="fi-FI" sz="2400" i="0" u="none" strike="noStrike" baseline="0" dirty="0">
                <a:latin typeface="AAAAAG+AvenirNext-Bold"/>
              </a:rPr>
              <a:t>tekoälypäätelmien vinoumat </a:t>
            </a:r>
          </a:p>
          <a:p>
            <a:pPr marL="0" indent="0">
              <a:buNone/>
            </a:pPr>
            <a:r>
              <a:rPr lang="fi-FI" sz="2400" i="0" u="none" strike="noStrike" baseline="0" dirty="0">
                <a:latin typeface="AAAAAG+AvenirNext-Bold"/>
              </a:rPr>
              <a:t>Puutteellinen ymmärrys datasta </a:t>
            </a:r>
            <a:r>
              <a:rPr lang="fi-FI" sz="2400" i="0" u="none" strike="noStrike" baseline="0" dirty="0">
                <a:latin typeface="AAAAAI+LucidaGrande-Bold"/>
              </a:rPr>
              <a:t>→ </a:t>
            </a:r>
            <a:r>
              <a:rPr lang="fi-FI" sz="2400" i="0" u="none" strike="noStrike" baseline="0" dirty="0">
                <a:latin typeface="AAAAAG+AvenirNext-Bold"/>
              </a:rPr>
              <a:t>väärät odotukset tekoälystä </a:t>
            </a:r>
            <a:endParaRPr lang="fi-FI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F737AD-A8E7-0D0F-E5BD-C8B7E3498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644" y="1248373"/>
            <a:ext cx="4672926" cy="467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1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61955-AD36-D5CC-221D-D62AC961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569" y="431386"/>
            <a:ext cx="5617056" cy="1807305"/>
          </a:xfrm>
        </p:spPr>
        <p:txBody>
          <a:bodyPr>
            <a:normAutofit/>
          </a:bodyPr>
          <a:lstStyle/>
          <a:p>
            <a:r>
              <a:rPr lang="fi-FI" dirty="0"/>
              <a:t>Datan vinoumat ja pimeä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0696-A655-4A57-FC0E-75C1AF6C7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3" y="2144110"/>
            <a:ext cx="5087675" cy="4059358"/>
          </a:xfrm>
        </p:spPr>
        <p:txBody>
          <a:bodyPr>
            <a:normAutofit fontScale="92500" lnSpcReduction="10000"/>
          </a:bodyPr>
          <a:lstStyle/>
          <a:p>
            <a:r>
              <a:rPr lang="fi-FI" sz="2200" dirty="0"/>
              <a:t>D</a:t>
            </a:r>
            <a:r>
              <a:rPr lang="fi-FI" sz="2200" b="0" i="0" u="none" strike="noStrike" baseline="0" dirty="0"/>
              <a:t>ata on epätäydellistä ja epätarkkaa </a:t>
            </a:r>
            <a:r>
              <a:rPr lang="fi-FI" sz="2200" dirty="0"/>
              <a:t>(</a:t>
            </a:r>
            <a:r>
              <a:rPr lang="fi-FI" sz="2200" b="0" i="0" u="none" strike="noStrike" baseline="0" dirty="0"/>
              <a:t>kunnes toisin todistetaan)</a:t>
            </a:r>
            <a:endParaRPr lang="fi-FI" sz="2200" dirty="0"/>
          </a:p>
          <a:p>
            <a:r>
              <a:rPr lang="fi-FI" sz="2200" b="0" i="0" u="none" strike="noStrike" baseline="0" dirty="0"/>
              <a:t>Ei ole olemassa raakadataa</a:t>
            </a:r>
          </a:p>
          <a:p>
            <a:r>
              <a:rPr lang="fi-FI" sz="2200" dirty="0"/>
              <a:t>Jokainen standardi, mittaus ja luokittelu arvottaa jotain näkökantaa ja hiljentää tai piilottaa toisen</a:t>
            </a:r>
          </a:p>
          <a:p>
            <a:r>
              <a:rPr lang="fi-FI" sz="2200" dirty="0"/>
              <a:t>Valinnoilla on aina seurauksensa</a:t>
            </a:r>
          </a:p>
          <a:p>
            <a:pPr lvl="1"/>
            <a:endParaRPr lang="fi-FI" sz="2000" b="0" i="0" u="none" strike="noStrike" baseline="0" dirty="0"/>
          </a:p>
          <a:p>
            <a:r>
              <a:rPr lang="fi-FI" sz="2000" b="0" i="0" u="none" strike="noStrike" baseline="0" dirty="0"/>
              <a:t>Pimeä data (David </a:t>
            </a:r>
            <a:r>
              <a:rPr lang="fi-FI" sz="2000" b="0" i="0" u="none" strike="noStrike" baseline="0" dirty="0" err="1"/>
              <a:t>Hand</a:t>
            </a:r>
            <a:r>
              <a:rPr lang="fi-FI" sz="2000" b="0" i="0" u="none" strike="noStrike" baseline="0" dirty="0"/>
              <a:t>): data, jota ei ole tai johon ei ole pääsyä, mutta joka vaikuttaa tai jonka tulisi vaikuttaa päätelmiin</a:t>
            </a:r>
          </a:p>
          <a:p>
            <a:pPr lvl="1"/>
            <a:r>
              <a:rPr lang="fi-FI" sz="2000" dirty="0"/>
              <a:t>Data, jonka tiedämme puuttuvan</a:t>
            </a:r>
          </a:p>
          <a:p>
            <a:pPr lvl="1"/>
            <a:r>
              <a:rPr lang="fi-FI" sz="2000" b="0" i="0" u="none" strike="noStrike" baseline="0" dirty="0"/>
              <a:t>Data</a:t>
            </a:r>
            <a:r>
              <a:rPr lang="fi-FI" sz="2000" dirty="0"/>
              <a:t>, jonka emme tiedä puuttuvan</a:t>
            </a:r>
            <a:r>
              <a:rPr lang="fi-FI" sz="2000" b="0" i="0" u="none" strike="noStrike" baseline="0" dirty="0"/>
              <a:t> </a:t>
            </a:r>
          </a:p>
        </p:txBody>
      </p:sp>
      <p:pic>
        <p:nvPicPr>
          <p:cNvPr id="4" name="Picture 8" descr="Diagram&#10;&#10;Description automatically generated">
            <a:extLst>
              <a:ext uri="{FF2B5EF4-FFF2-40B4-BE49-F238E27FC236}">
                <a16:creationId xmlns:a16="http://schemas.microsoft.com/office/drawing/2014/main" id="{97A17D75-BE27-122E-D58A-DD331727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52" y="1172480"/>
            <a:ext cx="4844465" cy="48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23553</TotalTime>
  <Words>522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AAAAAF+AvenirNext-Bold</vt:lpstr>
      <vt:lpstr>AAAAAG+AvenirNext-Bold</vt:lpstr>
      <vt:lpstr>AAAAAG+AvenirNext-Regular</vt:lpstr>
      <vt:lpstr>AAAAAI+LucidaGrande-Bold</vt:lpstr>
      <vt:lpstr>Arial</vt:lpstr>
      <vt:lpstr>Calibri</vt:lpstr>
      <vt:lpstr>Calibri Light</vt:lpstr>
      <vt:lpstr>Office Theme</vt:lpstr>
      <vt:lpstr>Datalukutaito vastuullisen päätöksenteon edellytyksenä</vt:lpstr>
      <vt:lpstr>Datalukutaito ja vastuullinen päätöksenteko</vt:lpstr>
      <vt:lpstr>Datalukutaito</vt:lpstr>
      <vt:lpstr>Datalukutaidon ulottuvuuksia</vt:lpstr>
      <vt:lpstr>Kenen datalukutaito?</vt:lpstr>
      <vt:lpstr>Organisaation datalukutaito</vt:lpstr>
      <vt:lpstr>Tekoälyt tarvitsevat dataa</vt:lpstr>
      <vt:lpstr>Datan haasteet ovat tekoälyn haasteita</vt:lpstr>
      <vt:lpstr>Datan vinoumat ja pimeä data</vt:lpstr>
      <vt:lpstr>Tekoäly tiedon käsittelijänä</vt:lpstr>
      <vt:lpstr>Ihmiset datan ja  tekoälyn käyttäjinä</vt:lpstr>
      <vt:lpstr>Lopuksi 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DataLit</dc:title>
  <dc:creator>Snell, Karoliina</dc:creator>
  <cp:lastModifiedBy>Snell, Karoliina</cp:lastModifiedBy>
  <cp:revision>31</cp:revision>
  <dcterms:created xsi:type="dcterms:W3CDTF">2021-04-15T06:48:13Z</dcterms:created>
  <dcterms:modified xsi:type="dcterms:W3CDTF">2024-02-01T08:35:31Z</dcterms:modified>
</cp:coreProperties>
</file>