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1" r:id="rId3"/>
    <p:sldId id="261" r:id="rId4"/>
    <p:sldId id="276" r:id="rId5"/>
    <p:sldId id="286" r:id="rId6"/>
    <p:sldId id="268" r:id="rId7"/>
    <p:sldId id="266" r:id="rId8"/>
    <p:sldId id="285" r:id="rId9"/>
    <p:sldId id="283" r:id="rId10"/>
    <p:sldId id="267" r:id="rId11"/>
    <p:sldId id="277" r:id="rId12"/>
    <p:sldId id="284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85303" autoAdjust="0"/>
  </p:normalViewPr>
  <p:slideViewPr>
    <p:cSldViewPr>
      <p:cViewPr varScale="1">
        <p:scale>
          <a:sx n="114" d="100"/>
          <a:sy n="114" d="100"/>
        </p:scale>
        <p:origin x="150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AA6CE-355F-4D4A-AB25-CAD0C9F2C5F4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A63D8-1B47-4C93-B5F8-DE5774A786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1905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dirty="0" smtClean="0"/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A63D8-1B47-4C93-B5F8-DE5774A786EC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6721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A63D8-1B47-4C93-B5F8-DE5774A786EC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0274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A63D8-1B47-4C93-B5F8-DE5774A786EC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0092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A63D8-1B47-4C93-B5F8-DE5774A786EC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4711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A63D8-1B47-4C93-B5F8-DE5774A786EC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5924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A63D8-1B47-4C93-B5F8-DE5774A786EC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40057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A63D8-1B47-4C93-B5F8-DE5774A786EC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8907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A63D8-1B47-4C93-B5F8-DE5774A786EC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9954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000" baseline="0">
                <a:solidFill>
                  <a:srgbClr val="002060"/>
                </a:solidFill>
              </a:defRPr>
            </a:lvl1pPr>
          </a:lstStyle>
          <a:p>
            <a:r>
              <a:rPr lang="en-US" dirty="0" err="1" smtClean="0"/>
              <a:t>Aloitusdia</a:t>
            </a:r>
            <a:r>
              <a:rPr lang="en-US" dirty="0" smtClean="0"/>
              <a:t>: </a:t>
            </a:r>
            <a:r>
              <a:rPr lang="en-US" dirty="0" err="1" smtClean="0"/>
              <a:t>Esityksen</a:t>
            </a:r>
            <a:r>
              <a:rPr lang="en-US" dirty="0" smtClean="0"/>
              <a:t> </a:t>
            </a:r>
            <a:r>
              <a:rPr lang="en-US" dirty="0" err="1" smtClean="0"/>
              <a:t>otsikko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717032"/>
            <a:ext cx="6400800" cy="1752600"/>
          </a:xfrm>
        </p:spPr>
        <p:txBody>
          <a:bodyPr anchor="b"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 smtClean="0"/>
              <a:t>Add</a:t>
            </a:r>
            <a:r>
              <a:rPr lang="fi-FI" dirty="0" smtClean="0"/>
              <a:t> </a:t>
            </a:r>
            <a:r>
              <a:rPr lang="fi-FI" dirty="0" err="1" smtClean="0"/>
              <a:t>your</a:t>
            </a:r>
            <a:r>
              <a:rPr lang="fi-FI" dirty="0" smtClean="0"/>
              <a:t> </a:t>
            </a:r>
            <a:r>
              <a:rPr lang="fi-FI" dirty="0" err="1" smtClean="0"/>
              <a:t>name</a:t>
            </a:r>
            <a:r>
              <a:rPr lang="fi-FI" dirty="0" smtClean="0"/>
              <a:t>, </a:t>
            </a:r>
            <a:r>
              <a:rPr lang="fi-FI" dirty="0" err="1" smtClean="0"/>
              <a:t>title</a:t>
            </a:r>
            <a:r>
              <a:rPr lang="fi-FI" dirty="0" smtClean="0"/>
              <a:t>, </a:t>
            </a:r>
            <a:r>
              <a:rPr lang="fi-FI" dirty="0" err="1" smtClean="0"/>
              <a:t>event</a:t>
            </a:r>
            <a:r>
              <a:rPr lang="fi-FI" dirty="0" smtClean="0"/>
              <a:t> and </a:t>
            </a:r>
            <a:r>
              <a:rPr lang="fi-FI" dirty="0" err="1" smtClean="0"/>
              <a:t>date</a:t>
            </a:r>
            <a:endParaRPr lang="fi-FI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1680" y="6453336"/>
            <a:ext cx="4824536" cy="268139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B2CC-113E-473F-8BF9-3B1AFD6D7C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292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356592"/>
          </a:xfrm>
        </p:spPr>
        <p:txBody>
          <a:bodyPr anchor="b">
            <a:noAutofit/>
          </a:bodyPr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229200"/>
            <a:ext cx="5486400" cy="50405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B2CC-113E-473F-8BF9-3B1AFD6D7C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0911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1440160" cy="2232248"/>
          </a:xfrm>
        </p:spPr>
        <p:txBody>
          <a:bodyPr>
            <a:normAutofit/>
          </a:bodyPr>
          <a:lstStyle>
            <a:lvl1pPr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dirty="0" smtClean="0"/>
              <a:t>Esityksen nimi/Tekijän nimi</a:t>
            </a: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195737" y="0"/>
            <a:ext cx="6948264" cy="582035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4033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84888" y="1"/>
            <a:ext cx="3059112" cy="5823041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554960" cy="63408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B2CC-113E-473F-8BF9-3B1AFD6D7C80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68313" y="1124744"/>
            <a:ext cx="5543550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3677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852936"/>
            <a:ext cx="3826768" cy="13681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dirty="0" smtClean="0"/>
              <a:t>Esityksen nimi/Tekijän nimi</a:t>
            </a: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356100" y="0"/>
            <a:ext cx="4787900" cy="580548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23850" y="4221163"/>
            <a:ext cx="3816350" cy="11525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4568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nimi/Tekijän nimi</a:t>
            </a: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5094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dirty="0" smtClean="0"/>
              <a:t>Esityksen nimi/Tekijän nimi</a:t>
            </a: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43438" cy="278092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2780927"/>
            <a:ext cx="4644008" cy="304737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5"/>
          </p:nvPr>
        </p:nvSpPr>
        <p:spPr>
          <a:xfrm flipH="1">
            <a:off x="4644008" y="0"/>
            <a:ext cx="4499992" cy="278092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4643438" y="2780928"/>
            <a:ext cx="4500562" cy="3047754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6121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Upp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dirty="0" smtClean="0"/>
              <a:t>Esityksen nimi/Tekijän nimi</a:t>
            </a: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573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with a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B2CC-113E-473F-8BF9-3B1AFD6D7C80}" type="slidenum">
              <a:rPr lang="fi-FI" smtClean="0"/>
              <a:t>‹#›</a:t>
            </a:fld>
            <a:endParaRPr lang="fi-FI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/>
          </p:nvPr>
        </p:nvSpPr>
        <p:spPr>
          <a:xfrm>
            <a:off x="3347864" y="1268759"/>
            <a:ext cx="5327823" cy="455159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fi-FI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67544" y="1268760"/>
            <a:ext cx="2736156" cy="446370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598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338936" cy="63408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dirty="0" smtClean="0"/>
              <a:t>Esityksen nimi/Tekijän nimi</a:t>
            </a: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/>
          </p:nvPr>
        </p:nvSpPr>
        <p:spPr>
          <a:xfrm>
            <a:off x="5867400" y="0"/>
            <a:ext cx="3276600" cy="2852936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fi-FI"/>
          </a:p>
        </p:txBody>
      </p:sp>
      <p:sp>
        <p:nvSpPr>
          <p:cNvPr id="8" name="Chart Placeholder 6"/>
          <p:cNvSpPr>
            <a:spLocks noGrp="1"/>
          </p:cNvSpPr>
          <p:nvPr>
            <p:ph type="chart" sz="quarter" idx="14"/>
          </p:nvPr>
        </p:nvSpPr>
        <p:spPr>
          <a:xfrm>
            <a:off x="5867400" y="2852936"/>
            <a:ext cx="3276600" cy="2970014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fi-FI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468313" y="1196751"/>
            <a:ext cx="5327650" cy="45357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667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000" baseline="0">
                <a:solidFill>
                  <a:srgbClr val="002060"/>
                </a:solidFill>
              </a:defRPr>
            </a:lvl1pPr>
          </a:lstStyle>
          <a:p>
            <a:r>
              <a:rPr lang="en-US" dirty="0" err="1" smtClean="0"/>
              <a:t>Lopetusdia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71703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Insert your contact information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B2CC-113E-473F-8BF9-3B1AFD6D7C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811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3408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B2CC-113E-473F-8BF9-3B1AFD6D7C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306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124744"/>
            <a:ext cx="4038600" cy="46080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124744"/>
            <a:ext cx="4038600" cy="46080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B2CC-113E-473F-8BF9-3B1AFD6D7C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465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4040188" cy="834107"/>
          </a:xfrm>
        </p:spPr>
        <p:txBody>
          <a:bodyPr anchor="b"/>
          <a:lstStyle>
            <a:lvl1pPr marL="0" indent="0">
              <a:buNone/>
              <a:defRPr sz="2400" b="0" baseline="0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3744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80728"/>
            <a:ext cx="4041775" cy="834107"/>
          </a:xfrm>
        </p:spPr>
        <p:txBody>
          <a:bodyPr anchor="b"/>
          <a:lstStyle>
            <a:lvl1pPr marL="0" indent="0">
              <a:buNone/>
              <a:defRPr sz="2400" b="0" baseline="0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3744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B2CC-113E-473F-8BF9-3B1AFD6D7C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9350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dirty="0" smtClean="0"/>
              <a:t>Esityksen nimi/Tekijän nimi</a:t>
            </a: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3" y="981075"/>
            <a:ext cx="8207375" cy="576263"/>
          </a:xfrm>
        </p:spPr>
        <p:txBody>
          <a:bodyPr>
            <a:normAutofit/>
          </a:bodyPr>
          <a:lstStyle>
            <a:lvl1pPr marL="0" indent="0">
              <a:buNone/>
              <a:defRPr sz="2400" baseline="0">
                <a:solidFill>
                  <a:srgbClr val="002060"/>
                </a:solidFill>
              </a:defRPr>
            </a:lvl1pPr>
          </a:lstStyle>
          <a:p>
            <a:pPr lvl="0"/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add</a:t>
            </a:r>
            <a:r>
              <a:rPr lang="fi-FI" dirty="0" smtClean="0"/>
              <a:t> </a:t>
            </a:r>
            <a:r>
              <a:rPr lang="fi-FI" dirty="0" err="1" smtClean="0"/>
              <a:t>subtitle</a:t>
            </a:r>
            <a:endParaRPr lang="fi-FI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68313" y="1628800"/>
            <a:ext cx="8207375" cy="41036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5013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mparison with two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dirty="0" smtClean="0"/>
              <a:t>Esityksen nimi/Tekijän nimi</a:t>
            </a: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76872"/>
            <a:ext cx="4040188" cy="34563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1340768"/>
            <a:ext cx="4041775" cy="834107"/>
          </a:xfrm>
        </p:spPr>
        <p:txBody>
          <a:bodyPr anchor="ctr"/>
          <a:lstStyle>
            <a:lvl1pPr marL="0" indent="0">
              <a:buNone/>
              <a:defRPr sz="2400" b="0" baseline="0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76872"/>
            <a:ext cx="4041775" cy="34563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7544" y="1340768"/>
            <a:ext cx="4041775" cy="834107"/>
          </a:xfrm>
        </p:spPr>
        <p:txBody>
          <a:bodyPr anchor="ctr"/>
          <a:lstStyle>
            <a:lvl1pPr marL="0" indent="0">
              <a:buNone/>
              <a:defRPr sz="2400" b="0" baseline="0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4644008" y="332656"/>
            <a:ext cx="4032448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468313" y="333375"/>
            <a:ext cx="4032250" cy="863600"/>
          </a:xfrm>
        </p:spPr>
        <p:txBody>
          <a:bodyPr anchor="ctr">
            <a:normAutofit/>
          </a:bodyPr>
          <a:lstStyle>
            <a:lvl1pPr marL="0" indent="0">
              <a:buNone/>
              <a:defRPr sz="3200" b="1" baseline="0">
                <a:solidFill>
                  <a:srgbClr val="002060"/>
                </a:solidFill>
              </a:defRPr>
            </a:lvl1pPr>
          </a:lstStyle>
          <a:p>
            <a:pPr lvl="0"/>
            <a:r>
              <a:rPr lang="fi-FI" sz="3200" b="1" dirty="0" err="1" smtClean="0"/>
              <a:t>Click</a:t>
            </a:r>
            <a:r>
              <a:rPr lang="fi-FI" sz="3200" b="1" dirty="0" smtClean="0"/>
              <a:t> to </a:t>
            </a:r>
            <a:r>
              <a:rPr lang="fi-FI" sz="3200" b="1" dirty="0" err="1" smtClean="0"/>
              <a:t>add</a:t>
            </a:r>
            <a:r>
              <a:rPr lang="fi-FI" sz="3200" b="1" dirty="0" smtClean="0"/>
              <a:t> </a:t>
            </a:r>
            <a:r>
              <a:rPr lang="fi-FI" sz="3200" b="1" dirty="0" err="1" smtClean="0"/>
              <a:t>title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32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060848"/>
            <a:ext cx="8229600" cy="1512168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B2CC-113E-473F-8BF9-3B1AFD6D7C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572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B2CC-113E-473F-8BF9-3B1AFD6D7C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053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547306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600"/>
            </a:lvl2pPr>
            <a:lvl3pPr>
              <a:defRPr sz="2400"/>
            </a:lvl3pPr>
            <a:lvl4pPr>
              <a:defRPr sz="22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2981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C049E-9043-4FEA-A56C-8F1A80982448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B2CC-113E-473F-8BF9-3B1AFD6D7C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4127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822960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946448" cy="268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C049E-9043-4FEA-A56C-8F1A80982448}" type="datetimeFigureOut">
              <a:rPr lang="fi-FI" smtClean="0"/>
              <a:t>19.5.2017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1680" y="6453336"/>
            <a:ext cx="4824536" cy="268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fi-FI" dirty="0" smtClean="0"/>
              <a:t>Esityksen nimi/Tekijän nimi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53336"/>
            <a:ext cx="2133600" cy="268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grpSp>
        <p:nvGrpSpPr>
          <p:cNvPr id="9" name="Group 8"/>
          <p:cNvGrpSpPr/>
          <p:nvPr/>
        </p:nvGrpSpPr>
        <p:grpSpPr>
          <a:xfrm>
            <a:off x="0" y="5823042"/>
            <a:ext cx="9153836" cy="576072"/>
            <a:chOff x="0" y="5733256"/>
            <a:chExt cx="9144000" cy="576072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733256"/>
              <a:ext cx="9144000" cy="576072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 userDrawn="1"/>
          </p:nvSpPr>
          <p:spPr>
            <a:xfrm>
              <a:off x="1689862" y="5852015"/>
              <a:ext cx="52565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600" dirty="0" smtClean="0">
                  <a:solidFill>
                    <a:schemeClr val="bg1"/>
                  </a:solidFill>
                  <a:latin typeface="Adobe Garamond Pro" pitchFamily="18" charset="0"/>
                </a:rPr>
                <a:t>KANSALLISKIRJASTO - Kirjastoverkkopalvelut</a:t>
              </a:r>
              <a:endParaRPr lang="fi-FI" sz="1600" dirty="0">
                <a:solidFill>
                  <a:schemeClr val="bg1"/>
                </a:solidFill>
                <a:latin typeface="Adobe Garamond Pro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4517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70" r:id="rId5"/>
    <p:sldLayoutId id="2147483662" r:id="rId6"/>
    <p:sldLayoutId id="2147483654" r:id="rId7"/>
    <p:sldLayoutId id="2147483655" r:id="rId8"/>
    <p:sldLayoutId id="2147483656" r:id="rId9"/>
    <p:sldLayoutId id="2147483657" r:id="rId10"/>
    <p:sldLayoutId id="2147483663" r:id="rId11"/>
    <p:sldLayoutId id="2147483659" r:id="rId12"/>
    <p:sldLayoutId id="2147483661" r:id="rId13"/>
    <p:sldLayoutId id="2147483667" r:id="rId14"/>
    <p:sldLayoutId id="2147483668" r:id="rId15"/>
    <p:sldLayoutId id="2147483665" r:id="rId16"/>
    <p:sldLayoutId id="2147483658" r:id="rId17"/>
    <p:sldLayoutId id="2147483660" r:id="rId18"/>
    <p:sldLayoutId id="2147483669" r:id="rId1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2060"/>
        </a:buClr>
        <a:buFont typeface="Wingdings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2060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2060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2060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2060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endeley.com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Paula.mikkonen@helsinki.fi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finelib@helsinki.f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lar.google.fi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adoi.org/" TargetMode="External"/><Relationship Id="rId5" Type="http://schemas.openxmlformats.org/officeDocument/2006/relationships/hyperlink" Target="http://www.opendoar.org/" TargetMode="External"/><Relationship Id="rId4" Type="http://schemas.openxmlformats.org/officeDocument/2006/relationships/hyperlink" Target="https://www.base-search.ne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70892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Miten löytää vaihtoehtoisia polkuja artikkeleiden luo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2200" dirty="0" smtClean="0"/>
              <a:t>Tietoresurssit </a:t>
            </a:r>
            <a:r>
              <a:rPr lang="fi-FI" sz="2200" dirty="0"/>
              <a:t>ja avoimet aineistot </a:t>
            </a:r>
            <a:r>
              <a:rPr lang="fi-FI" sz="2200" dirty="0" smtClean="0"/>
              <a:t>19.5.2017</a:t>
            </a:r>
            <a:r>
              <a:rPr lang="fi-FI" sz="2200" dirty="0"/>
              <a:t/>
            </a:r>
            <a:br>
              <a:rPr lang="fi-FI" sz="2200" dirty="0"/>
            </a:br>
            <a:r>
              <a:rPr lang="fi-FI" sz="2000" dirty="0" smtClean="0"/>
              <a:t>Paula Mikkonen, tietoasiantuntija, Kansalliskirjasto, </a:t>
            </a:r>
            <a:r>
              <a:rPr lang="fi-FI" sz="2000" dirty="0" err="1" smtClean="0"/>
              <a:t>FinELib</a:t>
            </a:r>
            <a:r>
              <a:rPr lang="fi-FI" sz="2000" dirty="0" smtClean="0"/>
              <a:t>-toimisto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09646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Tieteellinen kommunikaatio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Tutkijat </a:t>
            </a:r>
            <a:r>
              <a:rPr lang="fi-FI" dirty="0"/>
              <a:t>voivat jakaa toisilleen </a:t>
            </a:r>
            <a:r>
              <a:rPr lang="fi-FI" dirty="0" smtClean="0"/>
              <a:t>lisensioituja e-aineistojen artikkeleita tutkimustarkoituksiin, jos lisenssi sen sallii</a:t>
            </a:r>
          </a:p>
          <a:p>
            <a:pPr lvl="1"/>
            <a:r>
              <a:rPr lang="fi-FI" dirty="0" smtClean="0"/>
              <a:t>Vain vähäisiä määriä</a:t>
            </a:r>
          </a:p>
          <a:p>
            <a:pPr lvl="1"/>
            <a:r>
              <a:rPr lang="fi-FI" dirty="0"/>
              <a:t>Vaatii aktiivisuutta </a:t>
            </a:r>
            <a:r>
              <a:rPr lang="fi-FI" dirty="0" smtClean="0"/>
              <a:t>tutkijoita</a:t>
            </a:r>
            <a:endParaRPr lang="fi-FI" dirty="0"/>
          </a:p>
          <a:p>
            <a:r>
              <a:rPr lang="fi-FI" dirty="0" smtClean="0"/>
              <a:t>Välineitä esim.</a:t>
            </a:r>
          </a:p>
          <a:p>
            <a:pPr lvl="1"/>
            <a:r>
              <a:rPr lang="fi-FI" dirty="0" err="1" smtClean="0"/>
              <a:t>Researchgate</a:t>
            </a:r>
            <a:r>
              <a:rPr lang="fi-FI" dirty="0" smtClean="0"/>
              <a:t> </a:t>
            </a:r>
            <a:r>
              <a:rPr lang="fi-FI" dirty="0">
                <a:hlinkClick r:id="rId3"/>
              </a:rPr>
              <a:t>https://www.researchgate.net</a:t>
            </a:r>
            <a:r>
              <a:rPr lang="fi-FI" dirty="0" smtClean="0">
                <a:hlinkClick r:id="rId3"/>
              </a:rPr>
              <a:t>/</a:t>
            </a:r>
            <a:endParaRPr lang="fi-FI" dirty="0" smtClean="0"/>
          </a:p>
          <a:p>
            <a:pPr lvl="1"/>
            <a:r>
              <a:rPr lang="fi-FI" dirty="0" err="1" smtClean="0"/>
              <a:t>Mendeley</a:t>
            </a:r>
            <a:r>
              <a:rPr lang="fi-FI" dirty="0" smtClean="0"/>
              <a:t> </a:t>
            </a:r>
            <a:r>
              <a:rPr lang="fi-FI" dirty="0">
                <a:hlinkClick r:id="rId4"/>
              </a:rPr>
              <a:t>https://www.mendeley.com</a:t>
            </a:r>
            <a:r>
              <a:rPr lang="fi-FI" dirty="0" smtClean="0">
                <a:hlinkClick r:id="rId4"/>
              </a:rPr>
              <a:t>/</a:t>
            </a:r>
            <a:endParaRPr lang="fi-FI" dirty="0" smtClean="0"/>
          </a:p>
          <a:p>
            <a:r>
              <a:rPr lang="fi-FI" dirty="0" smtClean="0"/>
              <a:t>Opiskelijoilla vähemmän mahdollisuuksia käyttää hyväkseen verkostoja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7387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Artikkelien tilaus kaukopalvelun avulla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608512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Kirjastojen </a:t>
            </a:r>
            <a:r>
              <a:rPr lang="fi-FI" dirty="0"/>
              <a:t>kautta voi pyytää </a:t>
            </a:r>
            <a:r>
              <a:rPr lang="fi-FI" dirty="0" smtClean="0"/>
              <a:t>e-aineistojen artikkeleita </a:t>
            </a:r>
            <a:r>
              <a:rPr lang="fi-FI" dirty="0"/>
              <a:t>toisilta </a:t>
            </a:r>
            <a:r>
              <a:rPr lang="fi-FI" dirty="0" smtClean="0"/>
              <a:t>kirjastoilta</a:t>
            </a:r>
          </a:p>
          <a:p>
            <a:pPr lvl="1"/>
            <a:r>
              <a:rPr lang="fi-FI" dirty="0" smtClean="0"/>
              <a:t>Kirjastojen välistä toimintaa</a:t>
            </a:r>
          </a:p>
          <a:p>
            <a:pPr lvl="1"/>
            <a:r>
              <a:rPr lang="fi-FI" dirty="0" smtClean="0"/>
              <a:t>Asiakkaalle printti</a:t>
            </a:r>
            <a:endParaRPr lang="fi-FI" dirty="0"/>
          </a:p>
          <a:p>
            <a:r>
              <a:rPr lang="fi-FI" dirty="0" smtClean="0"/>
              <a:t>Kaukopalvelu maiden välillä</a:t>
            </a:r>
          </a:p>
          <a:p>
            <a:pPr lvl="1"/>
            <a:r>
              <a:rPr lang="fi-FI" dirty="0"/>
              <a:t>Painetuista aineistoista voi usein saada kopioita</a:t>
            </a:r>
          </a:p>
          <a:p>
            <a:pPr lvl="1"/>
            <a:r>
              <a:rPr lang="fi-FI" dirty="0" smtClean="0"/>
              <a:t>E-aineistot: riippuu e-aineiston lisenssisopimuksen ehdoista, onko oikeus kaukopalveluun rajattu vain oman </a:t>
            </a:r>
            <a:r>
              <a:rPr lang="fi-FI" dirty="0"/>
              <a:t>maan </a:t>
            </a:r>
            <a:r>
              <a:rPr lang="fi-FI" dirty="0" smtClean="0"/>
              <a:t>sisään</a:t>
            </a:r>
          </a:p>
          <a:p>
            <a:r>
              <a:rPr lang="fi-FI" dirty="0" smtClean="0"/>
              <a:t>Vaatii resursseja </a:t>
            </a:r>
          </a:p>
          <a:p>
            <a:pPr lvl="1"/>
            <a:r>
              <a:rPr lang="fi-FI" dirty="0" smtClean="0"/>
              <a:t>Kaikki kirjastot eivät vastaanota kaukopalvelupyyntöjä</a:t>
            </a:r>
          </a:p>
          <a:p>
            <a:pPr lvl="1"/>
            <a:r>
              <a:rPr lang="fi-FI" dirty="0"/>
              <a:t>Resurssien ohjaaminen kaukopalveluun käyttökatkon </a:t>
            </a:r>
            <a:r>
              <a:rPr lang="fi-FI" dirty="0" smtClean="0"/>
              <a:t>aikana</a:t>
            </a:r>
          </a:p>
          <a:p>
            <a:r>
              <a:rPr lang="fi-FI" dirty="0" smtClean="0"/>
              <a:t>Asiakkaan pitää pyytää, kirjaston hankkia ja toimittaa &gt; artikkeli ei siis välittömästi saatavilla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2602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  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i-FI" sz="4000" dirty="0" smtClean="0"/>
              <a:t>Kiitos!</a:t>
            </a:r>
          </a:p>
          <a:p>
            <a:pPr marL="0" indent="0" algn="ctr">
              <a:buNone/>
            </a:pPr>
            <a:endParaRPr lang="fi-FI" dirty="0"/>
          </a:p>
          <a:p>
            <a:pPr marL="0" indent="0" algn="ctr">
              <a:buNone/>
            </a:pPr>
            <a:endParaRPr lang="fi-FI" dirty="0" smtClean="0"/>
          </a:p>
          <a:p>
            <a:pPr marL="0" indent="0" algn="ctr">
              <a:buNone/>
            </a:pPr>
            <a:endParaRPr lang="fi-FI" dirty="0"/>
          </a:p>
          <a:p>
            <a:pPr marL="0" indent="0" algn="ctr">
              <a:buNone/>
            </a:pPr>
            <a:endParaRPr lang="fi-FI" dirty="0" smtClean="0"/>
          </a:p>
          <a:p>
            <a:pPr marL="0" indent="0" algn="ctr">
              <a:buNone/>
            </a:pPr>
            <a:r>
              <a:rPr lang="fi-FI" dirty="0" smtClean="0"/>
              <a:t>Yhteystiedot:</a:t>
            </a:r>
          </a:p>
          <a:p>
            <a:pPr marL="0" indent="0" algn="ctr">
              <a:buNone/>
            </a:pPr>
            <a:r>
              <a:rPr lang="fi-FI" dirty="0">
                <a:hlinkClick r:id="rId3"/>
              </a:rPr>
              <a:t>p</a:t>
            </a:r>
            <a:r>
              <a:rPr lang="fi-FI" dirty="0" smtClean="0">
                <a:hlinkClick r:id="rId3"/>
              </a:rPr>
              <a:t>aula.mikkonen@helsinki.fi</a:t>
            </a:r>
            <a:endParaRPr lang="fi-FI" dirty="0"/>
          </a:p>
          <a:p>
            <a:pPr marL="0" indent="0" algn="ctr">
              <a:buNone/>
            </a:pPr>
            <a:r>
              <a:rPr lang="fi-FI" dirty="0" smtClean="0">
                <a:hlinkClick r:id="rId4"/>
              </a:rPr>
              <a:t>finelib@helsinki.fi</a:t>
            </a:r>
            <a:endParaRPr lang="fi-FI" dirty="0" smtClean="0"/>
          </a:p>
          <a:p>
            <a:pPr marL="0" indent="0" algn="ctr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490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FinELibin e-aineistolisenssit 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FinELib</a:t>
            </a:r>
            <a:r>
              <a:rPr lang="fi-FI" dirty="0" smtClean="0"/>
              <a:t>-konsortio hankki jäsenilleen e-aineistoja</a:t>
            </a:r>
          </a:p>
          <a:p>
            <a:pPr lvl="1"/>
            <a:r>
              <a:rPr lang="fi-FI" dirty="0" smtClean="0"/>
              <a:t>Tieteellisten e-lehtien paketit, e-kirjat, viitetietokannat, </a:t>
            </a:r>
            <a:br>
              <a:rPr lang="fi-FI" dirty="0" smtClean="0"/>
            </a:br>
            <a:r>
              <a:rPr lang="fi-FI" dirty="0" smtClean="0"/>
              <a:t>e-hakuteokset jne.</a:t>
            </a:r>
          </a:p>
          <a:p>
            <a:pPr lvl="1"/>
            <a:r>
              <a:rPr lang="fi-FI" dirty="0" smtClean="0"/>
              <a:t>Yliopistot, ammattikorkeakoulut, tutkimuslaitoksia, yleiset kirjastot</a:t>
            </a:r>
          </a:p>
          <a:p>
            <a:r>
              <a:rPr lang="fi-FI" dirty="0" smtClean="0"/>
              <a:t>Aineistolisenssit</a:t>
            </a:r>
          </a:p>
          <a:p>
            <a:pPr lvl="1"/>
            <a:r>
              <a:rPr lang="fi-FI" dirty="0" smtClean="0"/>
              <a:t>Määräaikaisia tai toistaiseksi voimassa olevia</a:t>
            </a:r>
          </a:p>
          <a:p>
            <a:pPr lvl="1"/>
            <a:r>
              <a:rPr lang="fi-FI" dirty="0" smtClean="0"/>
              <a:t>Pääsy auktorisoiduille käyttäjille ja kirjaston paikalliskäyttäjille</a:t>
            </a:r>
          </a:p>
          <a:p>
            <a:pPr lvl="1"/>
            <a:r>
              <a:rPr lang="fi-FI" dirty="0" smtClean="0"/>
              <a:t>Hinta, käyttöoikeudet</a:t>
            </a:r>
          </a:p>
          <a:p>
            <a:pPr lvl="1"/>
            <a:r>
              <a:rPr lang="fi-FI" dirty="0" smtClean="0"/>
              <a:t>Avoin julkaiseminen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8184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51" y="332656"/>
            <a:ext cx="8219256" cy="634082"/>
          </a:xfrm>
        </p:spPr>
        <p:txBody>
          <a:bodyPr>
            <a:normAutofit/>
          </a:bodyPr>
          <a:lstStyle/>
          <a:p>
            <a:r>
              <a:rPr lang="fi-FI" dirty="0" smtClean="0"/>
              <a:t>Entä jos aineistolisenssiä ei ole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762" y="1412776"/>
            <a:ext cx="8229600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Tilanne, jossa esim.</a:t>
            </a:r>
          </a:p>
          <a:p>
            <a:r>
              <a:rPr lang="fi-FI" dirty="0"/>
              <a:t>O</a:t>
            </a:r>
            <a:r>
              <a:rPr lang="fi-FI" dirty="0" smtClean="0"/>
              <a:t>rganisaatiolla ei ole varaa tilata laajaa aineistoa</a:t>
            </a:r>
          </a:p>
          <a:p>
            <a:r>
              <a:rPr lang="fi-FI" dirty="0"/>
              <a:t>K</a:t>
            </a:r>
            <a:r>
              <a:rPr lang="fi-FI" dirty="0" smtClean="0"/>
              <a:t>äyttäjiä, käyttöä ei ole tarpeeksi, että laaja aineistopaketti kannattaisi tilata</a:t>
            </a:r>
          </a:p>
          <a:p>
            <a:r>
              <a:rPr lang="fi-FI" dirty="0"/>
              <a:t>Joudutaan tekemään valintoja aineistojen välillä tai halutaan suunnata varoja uusiin asioihin (avoin julkaiseminen</a:t>
            </a:r>
            <a:r>
              <a:rPr lang="fi-FI" dirty="0" smtClean="0"/>
              <a:t>?)</a:t>
            </a:r>
          </a:p>
          <a:p>
            <a:r>
              <a:rPr lang="fi-FI" dirty="0"/>
              <a:t>A</a:t>
            </a:r>
            <a:r>
              <a:rPr lang="fi-FI" dirty="0" smtClean="0"/>
              <a:t>ineiston lisenssiehdoista ja/tai hinnasta ei päästä sopimukseen</a:t>
            </a:r>
          </a:p>
          <a:p>
            <a:pPr lvl="1"/>
            <a:r>
              <a:rPr lang="fi-FI" dirty="0"/>
              <a:t>P</a:t>
            </a:r>
            <a:r>
              <a:rPr lang="fi-FI" dirty="0" smtClean="0"/>
              <a:t>ääsy lisensioituun aineistoon katkeaa</a:t>
            </a:r>
          </a:p>
          <a:p>
            <a:pPr marL="457200" lvl="1" indent="0">
              <a:buNone/>
            </a:pPr>
            <a:endParaRPr lang="fi-FI" dirty="0" smtClean="0"/>
          </a:p>
          <a:p>
            <a:pPr marL="457200" lvl="1" indent="0">
              <a:buNone/>
            </a:pPr>
            <a:r>
              <a:rPr lang="fi-FI" b="1" dirty="0" smtClean="0">
                <a:latin typeface="+mj-lt"/>
              </a:rPr>
              <a:t>&gt; MISTÄ ARTIKKELEITA JA MITEN?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863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34" y="476672"/>
            <a:ext cx="8496944" cy="63408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Vaihtoehtoisia tapoja saada artikkeleita käyttöön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56" y="1700808"/>
            <a:ext cx="8229600" cy="4608512"/>
          </a:xfrm>
        </p:spPr>
        <p:txBody>
          <a:bodyPr>
            <a:normAutofit/>
          </a:bodyPr>
          <a:lstStyle/>
          <a:p>
            <a:r>
              <a:rPr lang="fi-FI" dirty="0" smtClean="0"/>
              <a:t>Lisensioitu lehtipaketin pitkäaikaiskäyttö</a:t>
            </a:r>
          </a:p>
          <a:p>
            <a:r>
              <a:rPr lang="fi-FI" dirty="0"/>
              <a:t>Yksittäisten artikkelien osto</a:t>
            </a:r>
          </a:p>
          <a:p>
            <a:r>
              <a:rPr lang="fi-FI" dirty="0" smtClean="0"/>
              <a:t>Rinnakkaistallennetut artikkelit</a:t>
            </a:r>
          </a:p>
          <a:p>
            <a:r>
              <a:rPr lang="fi-FI" dirty="0" err="1" smtClean="0"/>
              <a:t>Hybrid</a:t>
            </a:r>
            <a:r>
              <a:rPr lang="fi-FI" dirty="0" smtClean="0"/>
              <a:t> open </a:t>
            </a:r>
            <a:r>
              <a:rPr lang="fi-FI" dirty="0" err="1" smtClean="0"/>
              <a:t>access</a:t>
            </a:r>
            <a:r>
              <a:rPr lang="fi-FI" dirty="0" smtClean="0"/>
              <a:t> –artikkelit</a:t>
            </a:r>
          </a:p>
          <a:p>
            <a:r>
              <a:rPr lang="fi-FI" dirty="0" smtClean="0"/>
              <a:t>Tieteellinen kommunikaatio</a:t>
            </a:r>
          </a:p>
          <a:p>
            <a:r>
              <a:rPr lang="fi-FI" dirty="0" smtClean="0"/>
              <a:t>Artikkelien tilaus kaukopalvelun kautta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65748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496944" cy="634082"/>
          </a:xfrm>
        </p:spPr>
        <p:txBody>
          <a:bodyPr>
            <a:normAutofit/>
          </a:bodyPr>
          <a:lstStyle/>
          <a:p>
            <a:r>
              <a:rPr lang="fi-FI" dirty="0" smtClean="0"/>
              <a:t>Lisensioidun lehtipaketin pitkäaikaiskäyttö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Jos lisenssisopimus katkeaa, tilaajilla kuitenkin sopimuksesta riippuen pitkäaikaiskäyttöoikeus tilauskauden aineistoon</a:t>
            </a:r>
          </a:p>
          <a:p>
            <a:pPr lvl="1"/>
            <a:r>
              <a:rPr lang="fi-FI" dirty="0" smtClean="0"/>
              <a:t>Kattaa lehtien numerot </a:t>
            </a:r>
            <a:r>
              <a:rPr lang="fi-FI" dirty="0" err="1" smtClean="0"/>
              <a:t>tietyiltä</a:t>
            </a:r>
            <a:r>
              <a:rPr lang="fi-FI" dirty="0" smtClean="0"/>
              <a:t> vuosilta</a:t>
            </a:r>
          </a:p>
          <a:p>
            <a:pPr lvl="1"/>
            <a:r>
              <a:rPr lang="fi-FI" dirty="0" smtClean="0"/>
              <a:t>Eri </a:t>
            </a:r>
            <a:r>
              <a:rPr lang="fi-FI" dirty="0"/>
              <a:t>organisaatioilla </a:t>
            </a:r>
            <a:r>
              <a:rPr lang="fi-FI" dirty="0" smtClean="0"/>
              <a:t>voi olla erilainen </a:t>
            </a:r>
            <a:r>
              <a:rPr lang="fi-FI" dirty="0"/>
              <a:t>määrä lehtiä, </a:t>
            </a:r>
            <a:r>
              <a:rPr lang="fi-FI" dirty="0" smtClean="0"/>
              <a:t>riippuen esim. tilatusta lehtipaketista tai tilausmaksun suuruudesta</a:t>
            </a:r>
          </a:p>
          <a:p>
            <a:r>
              <a:rPr lang="fi-FI" dirty="0" smtClean="0"/>
              <a:t>Pääsy aineistoon:</a:t>
            </a:r>
            <a:endParaRPr lang="fi-FI" dirty="0"/>
          </a:p>
          <a:p>
            <a:pPr lvl="1"/>
            <a:r>
              <a:rPr lang="fi-FI" dirty="0" smtClean="0"/>
              <a:t>Kustantajan käyttöliittymän </a:t>
            </a:r>
            <a:r>
              <a:rPr lang="fi-FI" dirty="0"/>
              <a:t>kautta (</a:t>
            </a:r>
            <a:r>
              <a:rPr lang="fi-FI" dirty="0" smtClean="0"/>
              <a:t>maksullinen)</a:t>
            </a:r>
            <a:endParaRPr lang="fi-FI" dirty="0"/>
          </a:p>
          <a:p>
            <a:pPr lvl="1"/>
            <a:r>
              <a:rPr lang="fi-FI" dirty="0"/>
              <a:t>Kustantaja toimittaa e-muodossa jollain sovitulla välineellä organisaatiolle </a:t>
            </a:r>
            <a:r>
              <a:rPr lang="fi-FI" dirty="0" smtClean="0"/>
              <a:t>(maksullinen)</a:t>
            </a:r>
            <a:endParaRPr lang="fi-FI" dirty="0"/>
          </a:p>
          <a:p>
            <a:pPr lvl="1"/>
            <a:r>
              <a:rPr lang="fi-FI" dirty="0"/>
              <a:t>3. osapuolen palvelimelta </a:t>
            </a:r>
            <a:r>
              <a:rPr lang="fi-FI" dirty="0" smtClean="0"/>
              <a:t>(maksullinen)</a:t>
            </a:r>
            <a:endParaRPr lang="fi-FI" dirty="0"/>
          </a:p>
          <a:p>
            <a:r>
              <a:rPr lang="fi-FI" dirty="0"/>
              <a:t>Pääsyn järjestämiseen menee </a:t>
            </a:r>
            <a:r>
              <a:rPr lang="fi-FI" dirty="0" smtClean="0"/>
              <a:t>aikaa</a:t>
            </a:r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310334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Yksittäisten artikkeleiden osto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Kustantajat tarjoavat mahdollisuuden ostaa yksittäisiä artikkeleita (</a:t>
            </a:r>
            <a:r>
              <a:rPr lang="fi-FI" dirty="0" err="1" smtClean="0"/>
              <a:t>pay</a:t>
            </a:r>
            <a:r>
              <a:rPr lang="fi-FI" dirty="0" smtClean="0"/>
              <a:t>-per-</a:t>
            </a:r>
            <a:r>
              <a:rPr lang="fi-FI" dirty="0" err="1" smtClean="0"/>
              <a:t>view</a:t>
            </a:r>
            <a:r>
              <a:rPr lang="fi-FI" dirty="0" smtClean="0"/>
              <a:t>)</a:t>
            </a:r>
          </a:p>
          <a:p>
            <a:r>
              <a:rPr lang="fi-FI" dirty="0" smtClean="0"/>
              <a:t>Artikkelien hinnat vaihtelevat lehdittäin</a:t>
            </a:r>
          </a:p>
          <a:p>
            <a:r>
              <a:rPr lang="fi-FI" dirty="0" smtClean="0"/>
              <a:t>Ostaminen vaatii yleensä luottokortin</a:t>
            </a:r>
          </a:p>
          <a:p>
            <a:r>
              <a:rPr lang="fi-FI" dirty="0" smtClean="0"/>
              <a:t>Artikkelin saa käyttöönsä heti</a:t>
            </a:r>
          </a:p>
          <a:p>
            <a:r>
              <a:rPr lang="fi-FI" dirty="0" smtClean="0"/>
              <a:t>Yksittäisten artikkelien maksullisia toimituspalveluita, </a:t>
            </a:r>
            <a:r>
              <a:rPr lang="fi-FI" dirty="0" err="1" smtClean="0"/>
              <a:t>esim</a:t>
            </a:r>
            <a:r>
              <a:rPr lang="fi-FI" dirty="0" smtClean="0"/>
              <a:t>:</a:t>
            </a:r>
          </a:p>
          <a:p>
            <a:pPr lvl="1"/>
            <a:r>
              <a:rPr lang="fi-FI" dirty="0" smtClean="0"/>
              <a:t>Deepdyve.com</a:t>
            </a:r>
          </a:p>
          <a:p>
            <a:pPr lvl="1"/>
            <a:r>
              <a:rPr lang="fi-FI" dirty="0" err="1" smtClean="0"/>
              <a:t>Subito</a:t>
            </a:r>
            <a:r>
              <a:rPr lang="fi-FI" dirty="0"/>
              <a:t> https://www.subito-doc.de/</a:t>
            </a:r>
          </a:p>
          <a:p>
            <a:pPr lvl="1"/>
            <a:r>
              <a:rPr lang="fi-FI" dirty="0" err="1" smtClean="0"/>
              <a:t>Reprints</a:t>
            </a:r>
            <a:r>
              <a:rPr lang="fi-FI" dirty="0" smtClean="0"/>
              <a:t>: deskhttp</a:t>
            </a:r>
            <a:r>
              <a:rPr lang="fi-FI" dirty="0"/>
              <a:t>://info.reprintsdesk.com</a:t>
            </a:r>
            <a:r>
              <a:rPr lang="fi-FI" dirty="0" smtClean="0"/>
              <a:t>/</a:t>
            </a:r>
          </a:p>
          <a:p>
            <a:pPr marL="457200" lvl="1" indent="0">
              <a:buNone/>
            </a:pPr>
            <a:endParaRPr lang="fi-FI" dirty="0" smtClean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592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Rinnakkaistallennetut julkaisut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608512"/>
          </a:xfrm>
        </p:spPr>
        <p:txBody>
          <a:bodyPr>
            <a:normAutofit/>
          </a:bodyPr>
          <a:lstStyle/>
          <a:p>
            <a:r>
              <a:rPr lang="fi-FI" dirty="0" smtClean="0"/>
              <a:t>Green Open Access</a:t>
            </a:r>
          </a:p>
          <a:p>
            <a:r>
              <a:rPr lang="fi-FI" dirty="0" smtClean="0"/>
              <a:t>Artikkeleiden </a:t>
            </a:r>
            <a:r>
              <a:rPr lang="fi-FI" dirty="0"/>
              <a:t>saatavuus </a:t>
            </a:r>
            <a:r>
              <a:rPr lang="fi-FI" dirty="0" smtClean="0"/>
              <a:t>riippuu siitä</a:t>
            </a:r>
          </a:p>
          <a:p>
            <a:pPr lvl="1"/>
            <a:r>
              <a:rPr lang="fi-FI" dirty="0"/>
              <a:t>M</a:t>
            </a:r>
            <a:r>
              <a:rPr lang="fi-FI" dirty="0" smtClean="0"/>
              <a:t>itä artikkeleita on tallennettu</a:t>
            </a:r>
            <a:endParaRPr lang="fi-FI" dirty="0"/>
          </a:p>
          <a:p>
            <a:pPr lvl="1"/>
            <a:r>
              <a:rPr lang="fi-FI" dirty="0" smtClean="0"/>
              <a:t>Mikä artikkelin versio </a:t>
            </a:r>
          </a:p>
          <a:p>
            <a:pPr lvl="2"/>
            <a:r>
              <a:rPr lang="fi-FI" dirty="0" smtClean="0"/>
              <a:t>Yleensä tekijän oma viimeisin versio (hyväksytty käsikirjoitus) </a:t>
            </a:r>
          </a:p>
          <a:p>
            <a:pPr lvl="2"/>
            <a:r>
              <a:rPr lang="fi-FI" dirty="0" smtClean="0"/>
              <a:t>Kustantajan versio vain harvoin</a:t>
            </a:r>
            <a:endParaRPr lang="fi-FI" dirty="0"/>
          </a:p>
          <a:p>
            <a:pPr lvl="1"/>
            <a:r>
              <a:rPr lang="fi-FI" dirty="0" smtClean="0"/>
              <a:t>Mihin julkaisuarkistoon</a:t>
            </a:r>
          </a:p>
          <a:p>
            <a:pPr lvl="1"/>
            <a:r>
              <a:rPr lang="fi-FI" dirty="0" smtClean="0"/>
              <a:t>Mikä tieteenala</a:t>
            </a:r>
          </a:p>
          <a:p>
            <a:r>
              <a:rPr lang="fi-FI" dirty="0" smtClean="0"/>
              <a:t>Viive tallennuksessa ja saatavuudessa </a:t>
            </a:r>
          </a:p>
          <a:p>
            <a:pPr lvl="1"/>
            <a:r>
              <a:rPr lang="fi-FI" dirty="0" smtClean="0"/>
              <a:t>Kustantajan asettama embargo yleensä 6/12/24 kk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i välttämättä apua uusien artikkeleiden löytämiseen</a:t>
            </a:r>
          </a:p>
        </p:txBody>
      </p:sp>
    </p:spTree>
    <p:extLst>
      <p:ext uri="{BB962C8B-B14F-4D97-AF65-F5344CB8AC3E}">
        <p14:creationId xmlns:p14="http://schemas.microsoft.com/office/powerpoint/2010/main" val="980523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634082"/>
          </a:xfrm>
        </p:spPr>
        <p:txBody>
          <a:bodyPr>
            <a:normAutofit/>
          </a:bodyPr>
          <a:lstStyle/>
          <a:p>
            <a:r>
              <a:rPr lang="fi-FI" dirty="0" err="1" smtClean="0"/>
              <a:t>Hybrid</a:t>
            </a:r>
            <a:r>
              <a:rPr lang="fi-FI" dirty="0" smtClean="0"/>
              <a:t> Open </a:t>
            </a:r>
            <a:r>
              <a:rPr lang="fi-FI" dirty="0" err="1" smtClean="0"/>
              <a:t>access</a:t>
            </a:r>
            <a:r>
              <a:rPr lang="fi-FI" dirty="0" smtClean="0"/>
              <a:t> -artikkelit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46758"/>
            <a:ext cx="8229600" cy="4824536"/>
          </a:xfrm>
        </p:spPr>
        <p:txBody>
          <a:bodyPr>
            <a:normAutofit/>
          </a:bodyPr>
          <a:lstStyle/>
          <a:p>
            <a:r>
              <a:rPr lang="fi-FI" dirty="0" smtClean="0"/>
              <a:t>Tilausmaksullisissa lehdissä avoimeksi ostetut yksittäiset artikkelit</a:t>
            </a:r>
          </a:p>
          <a:p>
            <a:pPr lvl="1"/>
            <a:r>
              <a:rPr lang="fi-FI" dirty="0" smtClean="0"/>
              <a:t>Kirjoittaja maksanut APC-maksun, jolla artikkeli julkaistu </a:t>
            </a:r>
            <a:r>
              <a:rPr lang="fi-FI" dirty="0" err="1" smtClean="0"/>
              <a:t>OA:na</a:t>
            </a:r>
            <a:endParaRPr lang="fi-FI" dirty="0" smtClean="0"/>
          </a:p>
          <a:p>
            <a:pPr lvl="1"/>
            <a:r>
              <a:rPr lang="fi-FI" dirty="0" smtClean="0"/>
              <a:t>Muut tilausmaksullisen lehden artikkelit maksumuurin takana</a:t>
            </a:r>
          </a:p>
          <a:p>
            <a:r>
              <a:rPr lang="fi-FI" dirty="0"/>
              <a:t>Artikkelit, jotka kustantaja avaa viiveellä </a:t>
            </a:r>
            <a:r>
              <a:rPr lang="fi-FI" dirty="0" smtClean="0"/>
              <a:t>avoimiksi</a:t>
            </a:r>
            <a:endParaRPr lang="fi-FI" dirty="0"/>
          </a:p>
          <a:p>
            <a:r>
              <a:rPr lang="fi-FI" dirty="0"/>
              <a:t>Lisensiointisopimuksiin sisältyvät OA-artikkelit tai alennukset APC-maksuista</a:t>
            </a:r>
          </a:p>
          <a:p>
            <a:pPr lvl="1"/>
            <a:r>
              <a:rPr lang="fi-FI" dirty="0" err="1"/>
              <a:t>FinELibillä</a:t>
            </a:r>
            <a:r>
              <a:rPr lang="fi-FI" dirty="0"/>
              <a:t> sopimukset APC-alennuksista </a:t>
            </a:r>
            <a:r>
              <a:rPr lang="fi-FI" dirty="0" err="1"/>
              <a:t>Sagen</a:t>
            </a:r>
            <a:r>
              <a:rPr lang="fi-FI" dirty="0"/>
              <a:t> ja </a:t>
            </a:r>
            <a:r>
              <a:rPr lang="fi-FI" dirty="0" err="1"/>
              <a:t>Taylor&amp;Francisin</a:t>
            </a:r>
            <a:r>
              <a:rPr lang="fi-FI" dirty="0"/>
              <a:t> kanssa </a:t>
            </a:r>
          </a:p>
          <a:p>
            <a:pPr lvl="1"/>
            <a:r>
              <a:rPr lang="fi-FI" dirty="0"/>
              <a:t>Tarkoituksena lisätä OA artikkeleiden määrää ja vauhdittaa siirtymistä kokonaan avoimeen julkaisemiseen</a:t>
            </a:r>
          </a:p>
          <a:p>
            <a:r>
              <a:rPr lang="fi-FI" dirty="0"/>
              <a:t>Kv. konsortion kautta avoimeksi saadut artikkelit: SCOAP3</a:t>
            </a:r>
          </a:p>
          <a:p>
            <a:pPr lvl="1"/>
            <a:r>
              <a:rPr lang="fi-FI" dirty="0"/>
              <a:t>Myös </a:t>
            </a:r>
            <a:r>
              <a:rPr lang="fi-FI" dirty="0" err="1"/>
              <a:t>FinELib</a:t>
            </a:r>
            <a:r>
              <a:rPr lang="fi-FI" dirty="0"/>
              <a:t> </a:t>
            </a:r>
            <a:r>
              <a:rPr lang="fi-FI" dirty="0" smtClean="0"/>
              <a:t>mukana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5975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Miten löytää OA-artikkeleita?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Välineitä, jotka auttavat käyttäjiä löytämään OA-versioita artikkeleista, esim.</a:t>
            </a:r>
          </a:p>
          <a:p>
            <a:pPr lvl="1"/>
            <a:r>
              <a:rPr lang="fi-FI" dirty="0" smtClean="0"/>
              <a:t>Google </a:t>
            </a:r>
            <a:r>
              <a:rPr lang="fi-FI" dirty="0" err="1" smtClean="0"/>
              <a:t>Scholar</a:t>
            </a:r>
            <a:r>
              <a:rPr lang="fi-FI" dirty="0"/>
              <a:t>: </a:t>
            </a:r>
            <a:r>
              <a:rPr lang="fi-FI" dirty="0">
                <a:hlinkClick r:id="rId3"/>
              </a:rPr>
              <a:t>https://scholar.google.fi</a:t>
            </a:r>
            <a:r>
              <a:rPr lang="fi-FI" dirty="0" smtClean="0">
                <a:hlinkClick r:id="rId3"/>
              </a:rPr>
              <a:t>/</a:t>
            </a:r>
            <a:endParaRPr lang="fi-FI" dirty="0" smtClean="0"/>
          </a:p>
          <a:p>
            <a:pPr lvl="1"/>
            <a:r>
              <a:rPr lang="fi-FI" dirty="0" err="1" smtClean="0"/>
              <a:t>Bielefeld</a:t>
            </a:r>
            <a:r>
              <a:rPr lang="fi-FI" dirty="0" smtClean="0"/>
              <a:t> </a:t>
            </a:r>
            <a:r>
              <a:rPr lang="fi-FI" dirty="0" err="1" smtClean="0"/>
              <a:t>Academic</a:t>
            </a:r>
            <a:r>
              <a:rPr lang="fi-FI" dirty="0" smtClean="0"/>
              <a:t> </a:t>
            </a:r>
            <a:r>
              <a:rPr lang="fi-FI" dirty="0" err="1" smtClean="0"/>
              <a:t>Search</a:t>
            </a:r>
            <a:r>
              <a:rPr lang="fi-FI" dirty="0" smtClean="0"/>
              <a:t> Engine (BASE): </a:t>
            </a:r>
            <a:br>
              <a:rPr lang="fi-FI" dirty="0" smtClean="0"/>
            </a:br>
            <a:r>
              <a:rPr lang="fi-FI" dirty="0" smtClean="0">
                <a:hlinkClick r:id="rId4"/>
              </a:rPr>
              <a:t>https</a:t>
            </a:r>
            <a:r>
              <a:rPr lang="fi-FI" dirty="0">
                <a:hlinkClick r:id="rId4"/>
              </a:rPr>
              <a:t>://www.base-search.net</a:t>
            </a:r>
            <a:endParaRPr lang="fi-FI" dirty="0" smtClean="0"/>
          </a:p>
          <a:p>
            <a:pPr lvl="1"/>
            <a:r>
              <a:rPr lang="fi-FI" dirty="0" err="1" smtClean="0"/>
              <a:t>OpenDOAR</a:t>
            </a:r>
            <a:r>
              <a:rPr lang="fi-FI" dirty="0" smtClean="0"/>
              <a:t>: </a:t>
            </a:r>
            <a:r>
              <a:rPr lang="fi-FI" dirty="0">
                <a:hlinkClick r:id="rId5"/>
              </a:rPr>
              <a:t>http://www.opendoar.org</a:t>
            </a:r>
            <a:r>
              <a:rPr lang="fi-FI" dirty="0" smtClean="0">
                <a:hlinkClick r:id="rId5"/>
              </a:rPr>
              <a:t>/</a:t>
            </a:r>
            <a:endParaRPr lang="fi-FI" dirty="0" smtClean="0"/>
          </a:p>
          <a:p>
            <a:pPr lvl="1"/>
            <a:r>
              <a:rPr lang="fi-FI" dirty="0" err="1" smtClean="0"/>
              <a:t>oaDOI</a:t>
            </a:r>
            <a:r>
              <a:rPr lang="fi-FI" dirty="0" smtClean="0"/>
              <a:t>: </a:t>
            </a:r>
            <a:r>
              <a:rPr lang="fi-FI" dirty="0">
                <a:hlinkClick r:id="rId6"/>
              </a:rPr>
              <a:t>https://</a:t>
            </a:r>
            <a:r>
              <a:rPr lang="fi-FI" dirty="0" smtClean="0">
                <a:hlinkClick r:id="rId6"/>
              </a:rPr>
              <a:t>oadoi.org</a:t>
            </a:r>
            <a:endParaRPr lang="fi-FI" dirty="0" smtClean="0"/>
          </a:p>
          <a:p>
            <a:r>
              <a:rPr lang="fi-FI" dirty="0" smtClean="0"/>
              <a:t>OA-artikkelit eivät kuitenkaan ole vapaata riistaa</a:t>
            </a:r>
            <a:endParaRPr lang="fi-FI" dirty="0"/>
          </a:p>
          <a:p>
            <a:pPr lvl="1"/>
            <a:r>
              <a:rPr lang="fi-FI" dirty="0" smtClean="0"/>
              <a:t>Creative </a:t>
            </a:r>
            <a:r>
              <a:rPr lang="fi-FI" dirty="0" err="1"/>
              <a:t>Commons</a:t>
            </a:r>
            <a:r>
              <a:rPr lang="fi-FI" dirty="0"/>
              <a:t> –lisenssit yleisesti käytössä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4287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K_uusia_diapohja_valk">
  <a:themeElements>
    <a:clrScheme name="KK vanha">
      <a:dk1>
        <a:srgbClr val="000000"/>
      </a:dk1>
      <a:lt1>
        <a:srgbClr val="FFFFFF"/>
      </a:lt1>
      <a:dk2>
        <a:srgbClr val="00386B"/>
      </a:dk2>
      <a:lt2>
        <a:srgbClr val="CCCCCC"/>
      </a:lt2>
      <a:accent1>
        <a:srgbClr val="00386B"/>
      </a:accent1>
      <a:accent2>
        <a:srgbClr val="FFCC33"/>
      </a:accent2>
      <a:accent3>
        <a:srgbClr val="5C9ED2"/>
      </a:accent3>
      <a:accent4>
        <a:srgbClr val="9361D6"/>
      </a:accent4>
      <a:accent5>
        <a:srgbClr val="A68011"/>
      </a:accent5>
      <a:accent6>
        <a:srgbClr val="3366D2"/>
      </a:accent6>
      <a:hlink>
        <a:srgbClr val="009999"/>
      </a:hlink>
      <a:folHlink>
        <a:srgbClr val="B2B2D1"/>
      </a:folHlink>
    </a:clrScheme>
    <a:fontScheme name="Kansalliskirjasto_P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8C78FDA7-ADF9-4835-A542-3BC2BA9320A1}" vid="{B63525A0-7CE1-48C7-9040-D406F8ADE8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KK_KVP_suomi</Template>
  <TotalTime>812</TotalTime>
  <Words>475</Words>
  <Application>Microsoft Office PowerPoint</Application>
  <PresentationFormat>On-screen Show (4:3)</PresentationFormat>
  <Paragraphs>115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Adobe Garamond Pro</vt:lpstr>
      <vt:lpstr>Arial</vt:lpstr>
      <vt:lpstr>Calibri</vt:lpstr>
      <vt:lpstr>Wingdings</vt:lpstr>
      <vt:lpstr>KK_uusia_diapohja_valk</vt:lpstr>
      <vt:lpstr>  Miten löytää vaihtoehtoisia polkuja artikkeleiden luo    Tietoresurssit ja avoimet aineistot 19.5.2017 Paula Mikkonen, tietoasiantuntija, Kansalliskirjasto, FinELib-toimisto</vt:lpstr>
      <vt:lpstr>FinELibin e-aineistolisenssit  </vt:lpstr>
      <vt:lpstr>Entä jos aineistolisenssiä ei ole</vt:lpstr>
      <vt:lpstr>Vaihtoehtoisia tapoja saada artikkeleita käyttöön</vt:lpstr>
      <vt:lpstr>Lisensioidun lehtipaketin pitkäaikaiskäyttö</vt:lpstr>
      <vt:lpstr>Yksittäisten artikkeleiden osto</vt:lpstr>
      <vt:lpstr>Rinnakkaistallennetut julkaisut</vt:lpstr>
      <vt:lpstr>Hybrid Open access -artikkelit</vt:lpstr>
      <vt:lpstr>Miten löytää OA-artikkeleita?</vt:lpstr>
      <vt:lpstr>Tieteellinen kommunikaatio</vt:lpstr>
      <vt:lpstr>Artikkelien tilaus kaukopalvelun avulla</vt:lpstr>
      <vt:lpstr>   </vt:lpstr>
    </vt:vector>
  </TitlesOfParts>
  <Company>University of Helsinki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Työryhmä neuvottelujen tueksi</dc:title>
  <dc:creator>Alaterä, Anu</dc:creator>
  <cp:lastModifiedBy>Mikkonen, Paula H</cp:lastModifiedBy>
  <cp:revision>137</cp:revision>
  <cp:lastPrinted>2016-11-24T13:31:39Z</cp:lastPrinted>
  <dcterms:created xsi:type="dcterms:W3CDTF">2016-10-24T09:42:12Z</dcterms:created>
  <dcterms:modified xsi:type="dcterms:W3CDTF">2017-05-19T10:07:41Z</dcterms:modified>
</cp:coreProperties>
</file>