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  <p:sldMasterId id="2147483925" r:id="rId2"/>
  </p:sldMasterIdLst>
  <p:notesMasterIdLst>
    <p:notesMasterId r:id="rId11"/>
  </p:notesMasterIdLst>
  <p:sldIdLst>
    <p:sldId id="256" r:id="rId3"/>
    <p:sldId id="270" r:id="rId4"/>
    <p:sldId id="271" r:id="rId5"/>
    <p:sldId id="273" r:id="rId6"/>
    <p:sldId id="274" r:id="rId7"/>
    <p:sldId id="275" r:id="rId8"/>
    <p:sldId id="265" r:id="rId9"/>
    <p:sldId id="262" r:id="rId10"/>
  </p:sldIdLst>
  <p:sldSz cx="12192000" cy="6858000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 autoAdjust="0"/>
  </p:normalViewPr>
  <p:slideViewPr>
    <p:cSldViewPr snapToGrid="0">
      <p:cViewPr varScale="1">
        <p:scale>
          <a:sx n="105" d="100"/>
          <a:sy n="105" d="100"/>
        </p:scale>
        <p:origin x="1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17573-19CE-4762-8F5E-F471B0912FA6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326DD-E4ED-4736-BF17-317D7B1665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1793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343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881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238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5901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0854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406900"/>
            <a:ext cx="10515600" cy="1362075"/>
          </a:xfrm>
        </p:spPr>
        <p:txBody>
          <a:bodyPr anchor="t"/>
          <a:lstStyle>
            <a:lvl1pPr>
              <a:defRPr sz="4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906713"/>
            <a:ext cx="10515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6919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8706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35113"/>
            <a:ext cx="515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74875"/>
            <a:ext cx="5156200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535113"/>
            <a:ext cx="51577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74875"/>
            <a:ext cx="5157787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3860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14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2367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85800"/>
            <a:ext cx="4013200" cy="1160463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663" y="685800"/>
            <a:ext cx="6300787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1850" y="1846263"/>
            <a:ext cx="4013200" cy="4325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630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50327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075" y="4800600"/>
            <a:ext cx="7177088" cy="566738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5075" y="685800"/>
            <a:ext cx="7177088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5075" y="5367338"/>
            <a:ext cx="71770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3446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5940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608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20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474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4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8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415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550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965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306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B0A4-26F7-4692-B1AD-BC4F1AAF5959}" type="datetimeFigureOut">
              <a:rPr lang="fi-FI" smtClean="0"/>
              <a:t>19.5.2017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E8342-849B-4A62-9D94-4D064C3F08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561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tsv.fi/vaihtokeskus/kirjastot/e_index.php" TargetMode="Externa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aihtokeskus@tsv.fi" TargetMode="External"/><Relationship Id="rId2" Type="http://schemas.openxmlformats.org/officeDocument/2006/relationships/hyperlink" Target="https://www.tsv.fi/vaihtokeskus/kirjastot/e_index.php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ena.lonngren@tsv.fi" TargetMode="External"/><Relationship Id="rId2" Type="http://schemas.openxmlformats.org/officeDocument/2006/relationships/hyperlink" Target="mailto:hannele.pakarinen@tsv.fi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tsv.fi/fi/palvelut/vaihtokeskus" TargetMode="External"/><Relationship Id="rId4" Type="http://schemas.openxmlformats.org/officeDocument/2006/relationships/hyperlink" Target="https://www.tsv.fi/vaihtokeskus/kirjastot/e_index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490076"/>
          </a:xfrm>
        </p:spPr>
        <p:txBody>
          <a:bodyPr>
            <a:normAutofit fontScale="90000"/>
          </a:bodyPr>
          <a:lstStyle/>
          <a:p>
            <a:r>
              <a:rPr lang="fi-FI" dirty="0"/>
              <a:t>LUMI-hakupalvelu kokoaa ulkomaisia </a:t>
            </a:r>
            <a:r>
              <a:rPr lang="fi-FI" dirty="0" smtClean="0"/>
              <a:t>verkkojulkaisuja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4209011"/>
            <a:ext cx="9144000" cy="1679410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Hannele Pakarinen ja Lena Lönngren, </a:t>
            </a:r>
          </a:p>
          <a:p>
            <a:r>
              <a:rPr lang="fi-FI" dirty="0"/>
              <a:t>Tieteellisten seurain valtuuskunta, Tieteellisen kirjallisuuden vaihtokeskus</a:t>
            </a:r>
          </a:p>
          <a:p>
            <a:r>
              <a:rPr lang="en-US" dirty="0"/>
              <a:t> </a:t>
            </a:r>
            <a:endParaRPr lang="fi-FI" dirty="0"/>
          </a:p>
          <a:p>
            <a:r>
              <a:rPr lang="fi-FI" dirty="0"/>
              <a:t>Suomen Tieteellinen Kirjastoseura, Tietoaineistotyöryhmä</a:t>
            </a:r>
          </a:p>
          <a:p>
            <a:r>
              <a:rPr lang="fi-FI" dirty="0"/>
              <a:t>Tietoresurssit ja avoimet aineistot </a:t>
            </a:r>
            <a:r>
              <a:rPr lang="fi-FI" dirty="0" smtClean="0"/>
              <a:t>-tietoaineistoseminaari </a:t>
            </a:r>
            <a:r>
              <a:rPr lang="fi-FI" dirty="0"/>
              <a:t>18.5.2017</a:t>
            </a:r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28" y="2851426"/>
            <a:ext cx="1057161" cy="101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36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ESITYS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 smtClean="0"/>
              <a:t>LUMI-hakupalvelu osana vaihtokeskuksen toimintaa</a:t>
            </a:r>
          </a:p>
          <a:p>
            <a:pPr lvl="0"/>
            <a:r>
              <a:rPr lang="fi-FI" dirty="0" smtClean="0"/>
              <a:t>Millaisia verkkojulkaisuja LUMI-hakupalvelu sisältää</a:t>
            </a:r>
          </a:p>
          <a:p>
            <a:pPr lvl="0"/>
            <a:r>
              <a:rPr lang="fi-FI" dirty="0"/>
              <a:t>Avoimuus LUMI-hakupalvelussa</a:t>
            </a:r>
            <a:endParaRPr lang="fi-FI" dirty="0" smtClean="0"/>
          </a:p>
          <a:p>
            <a:pPr lvl="0"/>
            <a:r>
              <a:rPr lang="fi-FI" dirty="0" smtClean="0"/>
              <a:t>LUMI-hakupalvelun esittely</a:t>
            </a:r>
          </a:p>
          <a:p>
            <a:pPr lvl="0"/>
            <a:r>
              <a:rPr lang="fi-FI" dirty="0" smtClean="0"/>
              <a:t>LUMI-hakupalvelu apuna ulkomaisten verkkojulkaisujen löytämisessä </a:t>
            </a:r>
          </a:p>
          <a:p>
            <a:pPr lvl="0"/>
            <a:r>
              <a:rPr lang="fi-FI" dirty="0" smtClean="0"/>
              <a:t>Kiitos!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01712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LUMI-hakupalvelu </a:t>
            </a:r>
            <a:r>
              <a:rPr lang="fi-FI" dirty="0"/>
              <a:t>osana vaihtokeskuksen </a:t>
            </a:r>
            <a:r>
              <a:rPr lang="fi-FI" dirty="0" smtClean="0"/>
              <a:t>toimintaa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LUMI-hakupalvelu </a:t>
            </a:r>
            <a:r>
              <a:rPr lang="fi-FI" dirty="0"/>
              <a:t>(Lista </a:t>
            </a:r>
            <a:r>
              <a:rPr lang="fi-FI" dirty="0" err="1" smtClean="0"/>
              <a:t>UlkoMaisista</a:t>
            </a:r>
            <a:r>
              <a:rPr lang="fi-FI" dirty="0" smtClean="0"/>
              <a:t> </a:t>
            </a:r>
            <a:r>
              <a:rPr lang="fi-FI" dirty="0"/>
              <a:t>Internetjulkaisuista) on </a:t>
            </a:r>
            <a:r>
              <a:rPr lang="fi-FI" dirty="0" smtClean="0"/>
              <a:t>Tieteellisen kirjallisuuden vaihtokeskuksen tuottama ulkomaisten verkkojulkaisujen hakupalvelu.</a:t>
            </a:r>
          </a:p>
          <a:p>
            <a:r>
              <a:rPr lang="fi-FI" dirty="0"/>
              <a:t>V</a:t>
            </a:r>
            <a:r>
              <a:rPr lang="fi-FI" dirty="0" smtClean="0"/>
              <a:t>aihtokeskus </a:t>
            </a:r>
            <a:r>
              <a:rPr lang="fi-FI" dirty="0"/>
              <a:t>on välittänyt </a:t>
            </a:r>
            <a:r>
              <a:rPr lang="fi-FI" dirty="0" smtClean="0"/>
              <a:t>ulkomaisia vaihto- ja lahjajulkaisuja kotimaisille tieteellisille </a:t>
            </a:r>
            <a:r>
              <a:rPr lang="fi-FI" dirty="0"/>
              <a:t>kirjastoille vuodesta </a:t>
            </a:r>
            <a:r>
              <a:rPr lang="fi-FI" dirty="0" smtClean="0"/>
              <a:t>1979 alkaen </a:t>
            </a:r>
            <a:r>
              <a:rPr lang="fi-FI" dirty="0"/>
              <a:t>ja edeltäjiensä </a:t>
            </a:r>
            <a:r>
              <a:rPr lang="fi-FI" dirty="0" smtClean="0"/>
              <a:t>kautta jopa </a:t>
            </a:r>
            <a:r>
              <a:rPr lang="fi-FI" dirty="0"/>
              <a:t>1800-luvulta alkaen</a:t>
            </a:r>
            <a:r>
              <a:rPr lang="fi-FI" dirty="0" smtClean="0"/>
              <a:t>.</a:t>
            </a:r>
          </a:p>
          <a:p>
            <a:r>
              <a:rPr lang="fi-FI" dirty="0"/>
              <a:t>V</a:t>
            </a:r>
            <a:r>
              <a:rPr lang="fi-FI" dirty="0" smtClean="0"/>
              <a:t>aihtokeskuksen tietokantaan on kerätty tietoja vaihtona saapuvien painettujen </a:t>
            </a:r>
            <a:r>
              <a:rPr lang="fi-FI" dirty="0"/>
              <a:t>julkaisujen rinnakkaisista </a:t>
            </a:r>
            <a:r>
              <a:rPr lang="fi-FI" dirty="0" smtClean="0"/>
              <a:t>verkkoversioista.</a:t>
            </a:r>
          </a:p>
          <a:p>
            <a:r>
              <a:rPr lang="fi-FI" dirty="0" smtClean="0"/>
              <a:t>Listaa </a:t>
            </a:r>
            <a:r>
              <a:rPr lang="fi-FI" dirty="0"/>
              <a:t>kartutetaan ja päivitetään jatkuvasti julkaisuvaihtotoiminnan yhteydessä sekä käyttäjäpalautteen perusteella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120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Millaisia verkkojulkaisuja LUMI-hakupalvelu sisältää?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Mukana nyt noin 1000 verkkojulkaisua. </a:t>
            </a:r>
          </a:p>
          <a:p>
            <a:r>
              <a:rPr lang="fi-FI" dirty="0" smtClean="0"/>
              <a:t>Pääasiassa </a:t>
            </a:r>
            <a:r>
              <a:rPr lang="fi-FI" dirty="0"/>
              <a:t>tieteellisiä julkaisuja (vertaisarvioituja lehtiä ja monografiasarjoja), mutta joukossa on </a:t>
            </a:r>
            <a:r>
              <a:rPr lang="fi-FI" dirty="0" smtClean="0"/>
              <a:t>myös mm. </a:t>
            </a:r>
            <a:r>
              <a:rPr lang="fi-FI" dirty="0"/>
              <a:t>tieteellisten seurojen julkaisemia jäsenlehtiä ja vuosikertomuksia. </a:t>
            </a:r>
            <a:endParaRPr lang="fi-FI" dirty="0" smtClean="0"/>
          </a:p>
          <a:p>
            <a:r>
              <a:rPr lang="fi-FI" dirty="0" err="1" smtClean="0"/>
              <a:t>LUMIssa</a:t>
            </a:r>
            <a:r>
              <a:rPr lang="fi-FI" dirty="0" smtClean="0"/>
              <a:t> </a:t>
            </a:r>
            <a:r>
              <a:rPr lang="fi-FI" dirty="0"/>
              <a:t>on edustettuina </a:t>
            </a:r>
            <a:r>
              <a:rPr lang="fi-FI" dirty="0" smtClean="0"/>
              <a:t>suurin </a:t>
            </a:r>
            <a:r>
              <a:rPr lang="fi-FI" dirty="0"/>
              <a:t>osa </a:t>
            </a:r>
            <a:r>
              <a:rPr lang="fi-FI" dirty="0" smtClean="0"/>
              <a:t>tieteenaloista. Hakupalvelu sisältää runsaasti erikielistä aineistoa ja sen maantieteellinen </a:t>
            </a:r>
            <a:r>
              <a:rPr lang="fi-FI" dirty="0"/>
              <a:t>kattavuus on </a:t>
            </a:r>
            <a:r>
              <a:rPr lang="fi-FI" dirty="0" smtClean="0"/>
              <a:t>laaja.</a:t>
            </a:r>
          </a:p>
          <a:p>
            <a:r>
              <a:rPr lang="fi-FI" dirty="0" smtClean="0"/>
              <a:t>Verkkojulkaisujen moninainen luonne heijastaa julkaisuvaihdon kautta syntyneitä suomalaisen tutkimuksen </a:t>
            </a:r>
            <a:r>
              <a:rPr lang="fi-FI" dirty="0"/>
              <a:t>globaaleja kontakteja ja verkostoja. </a:t>
            </a:r>
            <a:endParaRPr lang="fi-FI" dirty="0" smtClean="0"/>
          </a:p>
          <a:p>
            <a:pPr>
              <a:buFontTx/>
              <a:buChar char="-"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4258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Avoimuus LUMI-hakupalvelussa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Suurin osa verkkojulkaisuista on avoimesti saatavilla</a:t>
            </a:r>
            <a:r>
              <a:rPr lang="fi-FI" dirty="0"/>
              <a:t>, joko välittömästi tai </a:t>
            </a:r>
            <a:r>
              <a:rPr lang="fi-FI" dirty="0" smtClean="0"/>
              <a:t>viiveellä, mutta myös maksullisia julkaisuja on joukossa.</a:t>
            </a:r>
          </a:p>
          <a:p>
            <a:r>
              <a:rPr lang="fi-FI" dirty="0" smtClean="0"/>
              <a:t>Avoimuuden </a:t>
            </a:r>
            <a:r>
              <a:rPr lang="fi-FI" dirty="0"/>
              <a:t>taso </a:t>
            </a:r>
            <a:r>
              <a:rPr lang="fi-FI" dirty="0" smtClean="0"/>
              <a:t>vaihtelee julkaisukohtaisesti ja mukaan on otettu </a:t>
            </a:r>
            <a:r>
              <a:rPr lang="fi-FI" dirty="0"/>
              <a:t>myös ns. </a:t>
            </a:r>
            <a:r>
              <a:rPr lang="fi-FI" dirty="0" smtClean="0"/>
              <a:t>hybridilehtiä </a:t>
            </a:r>
            <a:r>
              <a:rPr lang="fi-FI" dirty="0"/>
              <a:t>eli tilausmaksullisia </a:t>
            </a:r>
            <a:r>
              <a:rPr lang="fi-FI" dirty="0" smtClean="0"/>
              <a:t>julkaisuja, </a:t>
            </a:r>
            <a:r>
              <a:rPr lang="fi-FI" dirty="0"/>
              <a:t>joissa vain osa artikkeleista on avoimesti </a:t>
            </a:r>
            <a:r>
              <a:rPr lang="fi-FI" dirty="0" smtClean="0"/>
              <a:t>luettavissa. </a:t>
            </a:r>
          </a:p>
          <a:p>
            <a:r>
              <a:rPr lang="fi-FI" dirty="0" smtClean="0"/>
              <a:t>LUMI-hakupalvelussa avoimuus on määritelty väljemmin kuin </a:t>
            </a:r>
            <a:r>
              <a:rPr lang="fi-FI" dirty="0" err="1" smtClean="0"/>
              <a:t>DOAJ:ssa</a:t>
            </a:r>
            <a:r>
              <a:rPr lang="fi-FI" dirty="0"/>
              <a:t>:</a:t>
            </a:r>
            <a:r>
              <a:rPr lang="fi-FI" dirty="0" smtClean="0"/>
              <a:t> LUMI-hakupalveluun on välittömästi avoimien julkaisujen lisäksi hyväksytty myös viiveen jälkeen avoimet julkaisut.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911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LUMI-hakupalvelun esittely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5310352" cy="43433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> </a:t>
            </a:r>
            <a:r>
              <a:rPr lang="fi-FI" sz="3300" i="1" dirty="0">
                <a:hlinkClick r:id="rId2"/>
              </a:rPr>
              <a:t>https://www.tsv.fi/vaihtokeskus/kirjastot/e_index.php</a:t>
            </a:r>
            <a:endParaRPr lang="fi-FI" sz="3300" i="1" dirty="0"/>
          </a:p>
          <a:p>
            <a:pPr marL="0" indent="0">
              <a:buNone/>
            </a:pPr>
            <a:endParaRPr lang="fi-FI" sz="3300" dirty="0"/>
          </a:p>
          <a:p>
            <a:r>
              <a:rPr lang="fi-FI" sz="3300" dirty="0"/>
              <a:t>LUMI-hakupalvelusta voi etsiä julkaisuja nimekkeen, ISSN-numeron, julkaisijan, maan ja aiheluokituksen mukaan. </a:t>
            </a:r>
            <a:endParaRPr lang="fi-FI" sz="3300" dirty="0" smtClean="0"/>
          </a:p>
          <a:p>
            <a:r>
              <a:rPr lang="fi-FI" sz="3300" dirty="0" smtClean="0"/>
              <a:t>Haun </a:t>
            </a:r>
            <a:r>
              <a:rPr lang="fi-FI" sz="3300" dirty="0"/>
              <a:t>voi rajata vain kokonaan avoimiin julkaisuihin </a:t>
            </a:r>
            <a:r>
              <a:rPr lang="fi-FI" sz="3300" dirty="0" smtClean="0"/>
              <a:t>tai </a:t>
            </a:r>
            <a:r>
              <a:rPr lang="fi-FI" sz="3300" dirty="0"/>
              <a:t>hybridijulkaisuihin, joiden yksittäiset artikkelit voivat olla avoimesti </a:t>
            </a:r>
            <a:r>
              <a:rPr lang="fi-FI" sz="3300" dirty="0" smtClean="0"/>
              <a:t>saatavilla. </a:t>
            </a:r>
            <a:r>
              <a:rPr lang="fi-FI" sz="3300" dirty="0"/>
              <a:t>Julkaisuihin </a:t>
            </a:r>
            <a:r>
              <a:rPr lang="fi-FI" sz="3300" dirty="0" smtClean="0"/>
              <a:t>pääsee </a:t>
            </a:r>
            <a:r>
              <a:rPr lang="fi-FI" sz="3300" dirty="0"/>
              <a:t>suoraan linkin kautta</a:t>
            </a:r>
            <a:r>
              <a:rPr lang="fi-FI" sz="3300" dirty="0" smtClean="0"/>
              <a:t>.</a:t>
            </a:r>
            <a:endParaRPr lang="fi-FI" sz="3300" i="1" dirty="0"/>
          </a:p>
          <a:p>
            <a:r>
              <a:rPr lang="fi-FI" sz="3300" dirty="0"/>
              <a:t>Kenttä "Kirjastot" koskee vaihtojulkaisuja vastaanottavia kirjastoja, jotka voivat tästä tarkistaa, onko niillä julkaisuvaihdon kautta oikeus tilausmaksullisiin julkaisuihin</a:t>
            </a:r>
            <a:r>
              <a:rPr lang="fi-FI" sz="3300" dirty="0" smtClean="0"/>
              <a:t>.</a:t>
            </a:r>
          </a:p>
          <a:p>
            <a:pPr marL="0" indent="0">
              <a:buNone/>
            </a:pPr>
            <a:endParaRPr lang="fi-FI" sz="3300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29750" t="12284" r="29577" b="20471"/>
          <a:stretch/>
        </p:blipFill>
        <p:spPr>
          <a:xfrm>
            <a:off x="6400800" y="1519159"/>
            <a:ext cx="4880258" cy="436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6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LUMI-hakupalvelu apuna ulkomaisten verkkojulkaisujen löytämisessä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Toivomme, </a:t>
            </a:r>
            <a:r>
              <a:rPr lang="fi-FI" dirty="0" smtClean="0"/>
              <a:t>että </a:t>
            </a:r>
            <a:r>
              <a:rPr lang="fi-FI" dirty="0"/>
              <a:t>LUMI-hakupalvelu </a:t>
            </a:r>
            <a:r>
              <a:rPr lang="fi-FI" dirty="0" smtClean="0"/>
              <a:t>voi auttaa </a:t>
            </a:r>
            <a:r>
              <a:rPr lang="fi-FI" dirty="0"/>
              <a:t>kirjastoja, tutkijoita ja muita kiinnostuneita </a:t>
            </a:r>
            <a:r>
              <a:rPr lang="fi-FI" dirty="0" smtClean="0"/>
              <a:t>ulkomaisten </a:t>
            </a:r>
            <a:r>
              <a:rPr lang="fi-FI" dirty="0"/>
              <a:t>verkkojulkaisujen löytämisessä</a:t>
            </a:r>
            <a:r>
              <a:rPr lang="fi-FI" dirty="0" smtClean="0"/>
              <a:t>.</a:t>
            </a:r>
          </a:p>
          <a:p>
            <a:r>
              <a:rPr lang="fi-FI" dirty="0" smtClean="0"/>
              <a:t>Julkistus 18.5.2017 </a:t>
            </a:r>
          </a:p>
          <a:p>
            <a:r>
              <a:rPr lang="fi-FI" dirty="0" smtClean="0"/>
              <a:t>Tiedotus myöhemmin, kun saatu </a:t>
            </a:r>
            <a:r>
              <a:rPr lang="fi-FI" smtClean="0"/>
              <a:t>palautetta kirjastonäkökulmasta</a:t>
            </a:r>
            <a:r>
              <a:rPr lang="fi-FI" dirty="0" smtClean="0"/>
              <a:t>.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LUMI-hakupalvelu</a:t>
            </a:r>
            <a:r>
              <a:rPr lang="fi-FI" dirty="0" smtClean="0"/>
              <a:t>: </a:t>
            </a:r>
            <a:r>
              <a:rPr lang="fi-FI" u="sng" dirty="0" smtClean="0">
                <a:hlinkClick r:id="rId2"/>
              </a:rPr>
              <a:t>https</a:t>
            </a:r>
            <a:r>
              <a:rPr lang="fi-FI" u="sng" dirty="0">
                <a:hlinkClick r:id="rId2"/>
              </a:rPr>
              <a:t>://www.tsv.fi/vaihtokeskus/kirjastot/e_index.php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Palautetta LUMI-hakupalvelun toimivuudesta </a:t>
            </a:r>
            <a:r>
              <a:rPr lang="fi-FI" dirty="0" smtClean="0"/>
              <a:t>ja </a:t>
            </a:r>
            <a:r>
              <a:rPr lang="fi-FI" dirty="0"/>
              <a:t>sisällöstä </a:t>
            </a:r>
            <a:r>
              <a:rPr lang="fi-FI" dirty="0" smtClean="0"/>
              <a:t>sekä kehittämisehdotuksia </a:t>
            </a:r>
            <a:r>
              <a:rPr lang="fi-FI" dirty="0"/>
              <a:t>voi lähettää osoitteeseen: </a:t>
            </a:r>
            <a:r>
              <a:rPr lang="fi-FI" u="sng" dirty="0">
                <a:hlinkClick r:id="rId3"/>
              </a:rPr>
              <a:t>vaihtokeskus@tsv.fi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13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Kiitos!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68214"/>
            <a:ext cx="10189779" cy="430398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Hannele </a:t>
            </a:r>
            <a:r>
              <a:rPr lang="fi-FI" dirty="0"/>
              <a:t>Pakarinen, </a:t>
            </a:r>
            <a:r>
              <a:rPr lang="fi-FI" dirty="0" smtClean="0"/>
              <a:t>informaatikko  (</a:t>
            </a:r>
            <a:r>
              <a:rPr lang="fi-FI" dirty="0"/>
              <a:t>09) 228 69 </a:t>
            </a:r>
            <a:r>
              <a:rPr lang="fi-FI" dirty="0" smtClean="0"/>
              <a:t>240, </a:t>
            </a:r>
            <a:r>
              <a:rPr lang="fi-FI" u="sng" dirty="0" smtClean="0">
                <a:hlinkClick r:id="rId2"/>
              </a:rPr>
              <a:t>hannele.pakarinen@tsv.fi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Lena </a:t>
            </a:r>
            <a:r>
              <a:rPr lang="fi-FI" dirty="0"/>
              <a:t>Lönngren, julkaisuassistentti </a:t>
            </a:r>
            <a:r>
              <a:rPr lang="fi-FI" dirty="0" smtClean="0"/>
              <a:t> (09</a:t>
            </a:r>
            <a:r>
              <a:rPr lang="fi-FI" dirty="0"/>
              <a:t>) 228 69 </a:t>
            </a:r>
            <a:r>
              <a:rPr lang="fi-FI" dirty="0" smtClean="0"/>
              <a:t>239, </a:t>
            </a:r>
            <a:r>
              <a:rPr lang="fi-FI" u="sng" dirty="0" smtClean="0">
                <a:hlinkClick r:id="rId3"/>
              </a:rPr>
              <a:t>lena.lonngren@tsv.fi</a:t>
            </a:r>
            <a:endParaRPr lang="fi-FI" u="sng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LUMI-hakupalvelu</a:t>
            </a:r>
            <a:r>
              <a:rPr lang="fi-FI" dirty="0"/>
              <a:t>: </a:t>
            </a:r>
            <a:r>
              <a:rPr lang="fi-FI" u="sng" dirty="0">
                <a:hlinkClick r:id="rId4"/>
              </a:rPr>
              <a:t>https://www.tsv.fi/vaihtokeskus/kirjastot/e_index.php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Tieteellisen </a:t>
            </a:r>
            <a:r>
              <a:rPr lang="fi-FI" dirty="0"/>
              <a:t>kirjallisuuden </a:t>
            </a:r>
            <a:r>
              <a:rPr lang="fi-FI" dirty="0" smtClean="0"/>
              <a:t>vaihtokeskus: </a:t>
            </a:r>
            <a:r>
              <a:rPr lang="fi-FI" u="sng" dirty="0">
                <a:hlinkClick r:id="rId5"/>
              </a:rPr>
              <a:t>https://www.tsv.fi/fi/palvelut/vaihtokeskus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327394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TM02900720[[fn=Integraali]]</Template>
  <TotalTime>387</TotalTime>
  <Words>285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 2</vt:lpstr>
      <vt:lpstr>HDOfficeLightV0</vt:lpstr>
      <vt:lpstr>Blank</vt:lpstr>
      <vt:lpstr>LUMI-hakupalvelu kokoaa ulkomaisia verkkojulkaisuja </vt:lpstr>
      <vt:lpstr>ESITYS</vt:lpstr>
      <vt:lpstr>LUMI-hakupalvelu osana vaihtokeskuksen toimintaa</vt:lpstr>
      <vt:lpstr> Millaisia verkkojulkaisuja LUMI-hakupalvelu sisältää? </vt:lpstr>
      <vt:lpstr>Avoimuus LUMI-hakupalvelussa</vt:lpstr>
      <vt:lpstr>LUMI-hakupalvelun esittely</vt:lpstr>
      <vt:lpstr>LUMI-hakupalvelu apuna ulkomaisten verkkojulkaisujen löytämisessä </vt:lpstr>
      <vt:lpstr>  Kiitos!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LUMI-hakupalvelu kokoaa ulkomaisia verkkojulkaisuja</dc:title>
  <dc:creator>Hannele Pakarinen</dc:creator>
  <cp:lastModifiedBy>Taina Peltonen</cp:lastModifiedBy>
  <cp:revision>134</cp:revision>
  <cp:lastPrinted>2017-05-17T15:17:54Z</cp:lastPrinted>
  <dcterms:created xsi:type="dcterms:W3CDTF">2017-05-10T16:55:33Z</dcterms:created>
  <dcterms:modified xsi:type="dcterms:W3CDTF">2017-05-19T11:14:28Z</dcterms:modified>
</cp:coreProperties>
</file>