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1" r:id="rId4"/>
    <p:sldId id="258" r:id="rId5"/>
    <p:sldId id="272" r:id="rId6"/>
    <p:sldId id="273" r:id="rId7"/>
    <p:sldId id="274" r:id="rId8"/>
    <p:sldId id="267" r:id="rId9"/>
    <p:sldId id="275" r:id="rId10"/>
    <p:sldId id="277" r:id="rId11"/>
    <p:sldId id="269" r:id="rId12"/>
    <p:sldId id="278" r:id="rId13"/>
    <p:sldId id="270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5F7CD-EFAA-430D-B3BF-15D47634F9E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D5E22-ED5E-4A8A-9CFC-F122B3BA28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155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25884-6B03-432E-B7DC-F6431184255B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E2449-70B1-489F-B57C-51269BBA8B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145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E2449-70B1-489F-B57C-51269BBA8B1C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487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F6C275-8435-4742-B8D2-6B3AADED8157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C7D800-D626-4365-8C04-98F375B7A45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i/url?sa=i&amp;rct=j&amp;q=&amp;esrc=s&amp;source=images&amp;cd=&amp;cad=rja&amp;uact=8&amp;ved=0CAcQjRxqFQoTCLaywL3GkskCFUJVLAodyZwA3g&amp;url=http://www.dailymotion.com/video/x2r24ep&amp;psig=AFQjCNFZM6Sys7SnM6-nMgHYyXav6RV8Fw&amp;ust=1447681066448620" TargetMode="External"/><Relationship Id="rId2" Type="http://schemas.openxmlformats.org/officeDocument/2006/relationships/hyperlink" Target="https://youtu.be/Hyv39DxQlF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1imtxmcsgykg/informaatiolukutaidot/" TargetMode="External"/><Relationship Id="rId2" Type="http://schemas.openxmlformats.org/officeDocument/2006/relationships/hyperlink" Target="https://prezi.com/cgvqp8r4vx6m/informaatiolukutaito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rezi.com/gxttta1_93cb/tietokaytannot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>
                <a:effectLst/>
              </a:rPr>
              <a:t>Tietoasiantuntijan johdolla parempaan ajatteluun – älykkäämpään työskentelyyn </a:t>
            </a:r>
            <a:r>
              <a:rPr lang="fi-FI" dirty="0">
                <a:effectLst/>
              </a:rPr>
              <a:t> 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STKS:n</a:t>
            </a:r>
            <a:r>
              <a:rPr lang="fi-FI" dirty="0" smtClean="0"/>
              <a:t> seminaari 16.11.2015</a:t>
            </a:r>
          </a:p>
          <a:p>
            <a:r>
              <a:rPr lang="fi-FI" dirty="0" smtClean="0"/>
              <a:t>Hanna Lahtinen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42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99" y="692696"/>
            <a:ext cx="7591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Tietokäytäntöjen kehittäjä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2240" y="1772816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 smtClean="0"/>
          </a:p>
          <a:p>
            <a:r>
              <a:rPr lang="fi-FI" dirty="0" smtClean="0"/>
              <a:t>Uuteen maisemaan siirtyminen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https://</a:t>
            </a:r>
            <a:r>
              <a:rPr lang="fi-FI" dirty="0">
                <a:hlinkClick r:id="rId2"/>
              </a:rPr>
              <a:t>youtu.be/Hyv39DxQlFM</a:t>
            </a:r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6" name="Picture 2" descr="http://s2.dmcdn.net/Ohe1U/1280x720-E__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40592"/>
            <a:ext cx="4601150" cy="258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2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Koulutuksen ja työelämän </a:t>
            </a:r>
            <a:r>
              <a:rPr lang="fi-FI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IL:n</a:t>
            </a:r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erot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679009"/>
              </p:ext>
            </p:extLst>
          </p:nvPr>
        </p:nvGraphicFramePr>
        <p:xfrm>
          <a:off x="1403648" y="1628800"/>
          <a:ext cx="6070600" cy="472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/>
                <a:gridCol w="1530350"/>
                <a:gridCol w="1620520"/>
                <a:gridCol w="148145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 smtClean="0">
                          <a:effectLst/>
                        </a:rPr>
                        <a:t>Koulutuksen IL</a:t>
                      </a:r>
                      <a:endParaRPr lang="fi-FI" sz="100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HANKE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Työelämän</a:t>
                      </a:r>
                      <a:r>
                        <a:rPr lang="fi-FI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IL</a:t>
                      </a:r>
                      <a:endParaRPr lang="fi-FI" sz="1000" baseline="0" dirty="0" smtClean="0">
                        <a:effectLst/>
                        <a:latin typeface="Trebuchet MS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000" baseline="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Konteksti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koulutus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koulutus &amp; työelämä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työelämä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Kiinnostuksen kohde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yksilö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tietomaisema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toimintakulttuuri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 smtClean="0">
                          <a:effectLst/>
                        </a:rPr>
                        <a:t>Osaamisen kehittämisen </a:t>
                      </a:r>
                      <a:r>
                        <a:rPr lang="fi-FI" sz="1000" dirty="0">
                          <a:effectLst/>
                        </a:rPr>
                        <a:t>väline</a:t>
                      </a:r>
                      <a:endParaRPr lang="fi-FI" sz="100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taitojen kehittäminen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tietoympäristön kehittäminen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 smtClean="0">
                          <a:effectLst/>
                        </a:rPr>
                        <a:t>Työn tekemiseen </a:t>
                      </a:r>
                      <a:r>
                        <a:rPr lang="fi-FI" sz="1000" baseline="0" dirty="0" smtClean="0">
                          <a:effectLst/>
                        </a:rPr>
                        <a:t>nivoutuvien tietokäytäntöjen </a:t>
                      </a:r>
                      <a:r>
                        <a:rPr lang="fi-FI" sz="1000" dirty="0" smtClean="0">
                          <a:effectLst/>
                        </a:rPr>
                        <a:t>kehittäminen</a:t>
                      </a:r>
                      <a:endParaRPr lang="fi-FI" sz="100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Keskeinen tietokäytäntö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olemassa olevan tiedon siirtäminen ja välittäminen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tiedon jakaminen ja tuottaminen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tiedon luominen ja innovaatiot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Tietokäytäntöjen kehittämisen fokus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dokumentoidun tiedon käsittely, erityisesti järjestelmissä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sosiaaliset, materiaaliset ja teknologiset resurssit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tiedon lajien joustava yhdisteleminen, erityisesti vuorovaikutustilanteissa  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Käsitys tietämyksen lisääntymisestä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omaksuminen, tiedonhankinta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tutkiva ja kehittävä työote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aktiivinen toiminta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Oppimisen fokus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yksilöiden osaamisen kehittyminen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yhteisön oppiminen työkäytäntöjä kehittämällä, jolloin myös yksilö oppii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organisaation oppiminen, organisaation käytäntöjen kehittyminen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 smtClean="0">
                          <a:effectLst/>
                        </a:rPr>
                        <a:t>Tietoasiantuntijanrooli</a:t>
                      </a:r>
                      <a:endParaRPr lang="fi-FI" sz="100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tiedonlähteiden paikantamisen ja tiedonhankinnan menetelmien ohjaaminen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tietoperustan ja –kulttuurin vahvistaminen</a:t>
                      </a:r>
                      <a:endParaRPr lang="fi-FI" sz="100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</a:rPr>
                        <a:t>tiedonjakamisen kulttuurin tuottaminen</a:t>
                      </a:r>
                      <a:endParaRPr lang="fi-FI" sz="100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5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tietoasiantuntijan osaaminen tuottaa parempaa ajattelua ja älykkäämpää työskentelyä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0586" y="2385179"/>
            <a:ext cx="74458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 smtClean="0"/>
              <a:t>Kaikkia maisemia tarvitaan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 smtClean="0"/>
              <a:t>Asiantuntijatyön reflektointia: kestävän osaamisen aikaansaaminen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 smtClean="0"/>
              <a:t>Ohjauksen painopisteen pohdinta: hankintataitoja vai muita taitoja </a:t>
            </a:r>
          </a:p>
          <a:p>
            <a:pPr lvl="1"/>
            <a:r>
              <a:rPr lang="fi-FI" dirty="0" smtClean="0"/>
              <a:t>Muita taitoja esim.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ajattelemisen taidot, kysymisen taidot, tiedon </a:t>
            </a:r>
            <a:r>
              <a:rPr lang="fi-FI" dirty="0" err="1" smtClean="0"/>
              <a:t>merkityksellistämisen</a:t>
            </a:r>
            <a:r>
              <a:rPr lang="fi-FI" dirty="0" smtClean="0"/>
              <a:t> taidot, auktorisointi- ja argumentointitaidot, tiedolla vaikuttamisen taidot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tiedon jakaminen, integroiminen, rikastaminen, </a:t>
            </a:r>
            <a:r>
              <a:rPr lang="fi-FI" dirty="0" err="1" smtClean="0"/>
              <a:t>filtteröinti</a:t>
            </a:r>
            <a:r>
              <a:rPr lang="fi-FI" dirty="0" smtClean="0"/>
              <a:t>, muotoileminen, tuottaminen, käyttäminen yhteisöllisesti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 smtClean="0"/>
              <a:t>Hakeutumista sinne, missä opiskelijat ja asiantuntijat luontaisesti työskentelevät</a:t>
            </a:r>
          </a:p>
        </p:txBody>
      </p:sp>
    </p:spTree>
    <p:extLst>
      <p:ext uri="{BB962C8B-B14F-4D97-AF65-F5344CB8AC3E}">
        <p14:creationId xmlns:p14="http://schemas.microsoft.com/office/powerpoint/2010/main" val="22059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Kiitos osallistumisesta!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0054" y="342900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dirty="0" smtClean="0"/>
              <a:t>Hanna Lahtinen</a:t>
            </a:r>
          </a:p>
          <a:p>
            <a:pPr lvl="0"/>
            <a:r>
              <a:rPr lang="fi-FI" dirty="0" err="1" smtClean="0"/>
              <a:t>hanna.lahtinen@laurea.fi</a:t>
            </a:r>
            <a:endParaRPr lang="fi-FI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06213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Sisältö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2060848"/>
            <a:ext cx="70567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400" dirty="0" smtClean="0"/>
              <a:t>Taustaa</a:t>
            </a:r>
          </a:p>
          <a:p>
            <a:pPr marL="457200" indent="-457200">
              <a:buFont typeface="+mj-lt"/>
              <a:buAutoNum type="arabicPeriod"/>
            </a:pPr>
            <a:endParaRPr lang="fi-FI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400" dirty="0" smtClean="0"/>
              <a:t>Kolme maisemaa ohjaukseen</a:t>
            </a:r>
          </a:p>
          <a:p>
            <a:r>
              <a:rPr lang="fi-FI" sz="2400" dirty="0"/>
              <a:t>	</a:t>
            </a:r>
            <a:r>
              <a:rPr lang="fi-FI" sz="2400" dirty="0" smtClean="0"/>
              <a:t>perinteinen ohjaaminen</a:t>
            </a:r>
          </a:p>
          <a:p>
            <a:r>
              <a:rPr lang="fi-FI" sz="2400" dirty="0"/>
              <a:t>	</a:t>
            </a:r>
            <a:r>
              <a:rPr lang="fi-FI" sz="2400" dirty="0" err="1" smtClean="0"/>
              <a:t>IL-valmiuksien</a:t>
            </a:r>
            <a:r>
              <a:rPr lang="fi-FI" sz="2400" dirty="0" smtClean="0"/>
              <a:t> ohjaaminen</a:t>
            </a:r>
          </a:p>
          <a:p>
            <a:r>
              <a:rPr lang="fi-FI" sz="2400" dirty="0" smtClean="0"/>
              <a:t>	tietokäytäntöjen kehittäminen</a:t>
            </a:r>
          </a:p>
          <a:p>
            <a:endParaRPr lang="fi-FI" sz="24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fi-FI" sz="2400" dirty="0" smtClean="0"/>
              <a:t>Miten tietoasiantuntijan osaaminen tuottaa parempaa ajattelua ja älykkäämpää työskentelyä</a:t>
            </a:r>
            <a:endParaRPr lang="fi-FI" dirty="0" smtClean="0"/>
          </a:p>
          <a:p>
            <a:pPr marL="342900" indent="-342900">
              <a:buFont typeface="+mj-lt"/>
              <a:buAutoNum type="arabicPeriod" startAt="3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64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Esityksen lähtökohdat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106" y="1484784"/>
            <a:ext cx="72943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Ammattikorkeakoulut perustettiin 20-30 vuotta sitten vahvistamaan alueellista toimintaympäristöä ja työelämää</a:t>
            </a:r>
          </a:p>
          <a:p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Periaatteena on ammatillisen osaamisen ja asiantuntijuuden kehittäminen ns. teoriaa ja käytäntöä yhdistämällä</a:t>
            </a:r>
          </a:p>
          <a:p>
            <a:endParaRPr lang="fi-FI" dirty="0"/>
          </a:p>
          <a:p>
            <a:r>
              <a:rPr lang="fi-FI" dirty="0" smtClean="0"/>
              <a:t>Omaan työtehtävääni sisältynyt </a:t>
            </a:r>
            <a:r>
              <a:rPr lang="fi-FI" dirty="0" err="1" smtClean="0"/>
              <a:t>amk-kirjaston</a:t>
            </a:r>
            <a:r>
              <a:rPr lang="fi-FI" dirty="0" smtClean="0"/>
              <a:t> kehittäminen vuodesta 1993 alkaen 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7 vuotta informaatikkona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15 vuotta johtajana ja 6 vuotta tutkijana</a:t>
            </a:r>
          </a:p>
          <a:p>
            <a:endParaRPr lang="fi-FI" dirty="0"/>
          </a:p>
          <a:p>
            <a:r>
              <a:rPr lang="fi-FI" dirty="0" smtClean="0"/>
              <a:t>Nykyinen työyhteisöni on Opetuksen ja </a:t>
            </a:r>
            <a:r>
              <a:rPr lang="fi-FI" dirty="0" err="1" smtClean="0"/>
              <a:t>tki:n</a:t>
            </a:r>
            <a:r>
              <a:rPr lang="fi-FI" dirty="0" smtClean="0"/>
              <a:t> tieto- ja julkaisupalvelut ammattikorkeakoulussa</a:t>
            </a:r>
          </a:p>
          <a:p>
            <a:endParaRPr lang="fi-FI" dirty="0"/>
          </a:p>
          <a:p>
            <a:r>
              <a:rPr lang="fi-FI" dirty="0" smtClean="0"/>
              <a:t>Henkilöstöä yksikössä on tällä hetkellä 18, </a:t>
            </a:r>
          </a:p>
          <a:p>
            <a:r>
              <a:rPr lang="fi-FI" dirty="0" smtClean="0"/>
              <a:t>palvelutoimintaa 7 osoitteessa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32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Työelämän murros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106" y="1484784"/>
            <a:ext cx="75103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Työelämän murros, sekä akateeminen että ammatillinen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Katoavat ammatit ja asiantuntijuudet, konekirjoittajat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Uudistuvat ammatit ja asiantuntijuudet, valokuvaamot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Uudet ammatit ja asiantuntijuudet, datapölynkerääjä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r>
              <a:rPr lang="fi-FI" dirty="0" smtClean="0"/>
              <a:t>Yhteiskunta edellyttää tehokkuutta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Tuloksia vähemmällä ajalla, työskentelyllä ja </a:t>
            </a:r>
            <a:r>
              <a:rPr lang="fi-FI" dirty="0" err="1" smtClean="0"/>
              <a:t>hlöstömäärällä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&gt; Älykkäämpää työskentelyä</a:t>
            </a:r>
          </a:p>
          <a:p>
            <a:endParaRPr lang="fi-FI" dirty="0" smtClean="0"/>
          </a:p>
          <a:p>
            <a:r>
              <a:rPr lang="fi-FI" dirty="0" smtClean="0"/>
              <a:t>Asiantuntijayhteisöjen muutos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Käytännöt</a:t>
            </a:r>
            <a:r>
              <a:rPr lang="fi-FI" dirty="0"/>
              <a:t>, </a:t>
            </a:r>
            <a:r>
              <a:rPr lang="fi-FI" dirty="0" smtClean="0"/>
              <a:t>välineet, tilat, ajankohdat, vuorovaikutus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Käytäntöyhteisöjä, joita luonnehtii jäykkyys ja muuttumattomuus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0" lvl="1"/>
            <a:r>
              <a:rPr lang="fi-FI" dirty="0" smtClean="0"/>
              <a:t>Innovatiiviset tietoyhteisöt (</a:t>
            </a:r>
            <a:r>
              <a:rPr lang="fi-FI" dirty="0" err="1" smtClean="0"/>
              <a:t>Engeström</a:t>
            </a:r>
            <a:r>
              <a:rPr lang="fi-FI" dirty="0" smtClean="0"/>
              <a:t>, Hakkarainen &amp; </a:t>
            </a:r>
            <a:r>
              <a:rPr lang="fi-FI" dirty="0" err="1" smtClean="0"/>
              <a:t>kumpp</a:t>
            </a:r>
            <a:r>
              <a:rPr lang="fi-FI" dirty="0" smtClean="0"/>
              <a:t>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Keskeistä oppiminen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Tavoitteena ylittää aiempi osaaminen ja tekeminen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Haastavat myös lähiyhteisöt toimintaympäristössään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77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7603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Tarina työelämästä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9900" y="1772816"/>
            <a:ext cx="75185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Valtion </a:t>
            </a:r>
            <a:r>
              <a:rPr lang="fi-FI" dirty="0"/>
              <a:t>liikelaitos, jonka tehtävänä on tuottaa toimitiloja ja niihin liittyviä </a:t>
            </a:r>
            <a:r>
              <a:rPr lang="fi-FI" dirty="0" smtClean="0"/>
              <a:t>palveluja</a:t>
            </a:r>
          </a:p>
          <a:p>
            <a:endParaRPr lang="fi-FI" dirty="0"/>
          </a:p>
          <a:p>
            <a:r>
              <a:rPr lang="fi-FI" dirty="0" smtClean="0"/>
              <a:t>Uudistettuja toimintatapoja – pyrkimys älykkäämpään toimintaan – oppimisyhteisöihin - innovatiivisiin työyhteisöihin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Asiantuntijoiden ns. klinikkatyöskentelyt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Säännölliset tavoitteelliset kokoontumiset</a:t>
            </a:r>
          </a:p>
          <a:p>
            <a:endParaRPr lang="fi-FI" dirty="0" smtClean="0"/>
          </a:p>
          <a:p>
            <a:r>
              <a:rPr lang="fi-FI" dirty="0" smtClean="0"/>
              <a:t>Asiantuntijoiden työskentelyssä ei tietokäytäntöjen osaamista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Miten tietoa haetaan, valitaan ja </a:t>
            </a:r>
            <a:r>
              <a:rPr lang="fi-FI" dirty="0" err="1" smtClean="0"/>
              <a:t>filtteröidään</a:t>
            </a:r>
            <a:r>
              <a:rPr lang="fi-FI" dirty="0" smtClean="0"/>
              <a:t>, mikä tieto on merkityksellistä, miten ja kuka määrittää merkityksellisen tiedon, tiedon integrointi, rikastaminen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Keskustelut etenevät mutu-tiedolla, vailla suuntaa ja kytkemistä tietokäytäntöjä työkäytäntöihin ja tavoitteisiin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25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Tietoasiantuntijat ohjaajina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0243" y="1700808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Parempaa </a:t>
            </a:r>
            <a:r>
              <a:rPr lang="fi-FI" dirty="0"/>
              <a:t>ajattelua – älykkäämpää työskentelyä?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Miten </a:t>
            </a:r>
            <a:r>
              <a:rPr lang="fi-FI" dirty="0"/>
              <a:t>nämä ihmiset ovat </a:t>
            </a:r>
            <a:r>
              <a:rPr lang="fi-FI" dirty="0" smtClean="0"/>
              <a:t>valmistuneet työelämään </a:t>
            </a:r>
            <a:r>
              <a:rPr lang="fi-FI" dirty="0"/>
              <a:t>ilman kunnollisia informaatiolukutaitojen valmiuksia</a:t>
            </a:r>
            <a:r>
              <a:rPr lang="fi-FI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Näitkö äskeisessä </a:t>
            </a:r>
            <a:r>
              <a:rPr lang="fi-FI" dirty="0" smtClean="0"/>
              <a:t>tarinassa tietoasiantuntijan osaamiselle ja ohjaukselle roolia?</a:t>
            </a:r>
            <a:endParaRPr lang="fi-FI" dirty="0"/>
          </a:p>
          <a:p>
            <a:endParaRPr lang="fi-FI" dirty="0" smtClean="0"/>
          </a:p>
          <a:p>
            <a:r>
              <a:rPr lang="fi-FI" dirty="0" smtClean="0"/>
              <a:t>Ohjaamme tulevia asiantuntijoita ja ammattilaisia, kun he kouluttautuvat työelämään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Hakemaan tietokannoista dokumentoituja tiedonlähteitä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Muotoilemaan hyvin muotoiltuja hakulausekkeita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Lehtorin antamaa oppimistehtävää varten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Yksilön oppimisen tarpeisiin</a:t>
            </a:r>
          </a:p>
          <a:p>
            <a:endParaRPr lang="fi-FI" dirty="0" smtClean="0"/>
          </a:p>
          <a:p>
            <a:r>
              <a:rPr lang="fi-FI" dirty="0" smtClean="0"/>
              <a:t>Onko ohjauksemme vaikuttavaa? Minkälaista osaamista yhteiskunta asiantuntijoiltaan ja ammattilaisiltaan edellyttää?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63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Kolme maisemaa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7803" y="1295743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Sekä koulutusta että työelämää varten</a:t>
            </a:r>
          </a:p>
          <a:p>
            <a:endParaRPr lang="fi-FI" dirty="0" smtClean="0"/>
          </a:p>
          <a:p>
            <a:r>
              <a:rPr lang="fi-FI" dirty="0" smtClean="0">
                <a:hlinkClick r:id="rId2"/>
              </a:rPr>
              <a:t>Perinteinen tiedonhankinnan ohjaaminen</a:t>
            </a:r>
            <a:r>
              <a:rPr lang="fi-FI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Tietoasiantuntija mallintaa tiedonhankinnan ja –haun välineiden, menetelmien ja tiedonlähteiden arvioinnin taitoja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Yksilöiden oppiminen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Koulutuksen konteksti</a:t>
            </a:r>
          </a:p>
          <a:p>
            <a:endParaRPr lang="fi-FI" dirty="0" smtClean="0"/>
          </a:p>
          <a:p>
            <a:r>
              <a:rPr lang="fi-FI" dirty="0" smtClean="0">
                <a:hlinkClick r:id="rId3"/>
              </a:rPr>
              <a:t>Informaatiolukutaitojen valmiuksien jakaminen 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Tietoasiantuntija osallistuu </a:t>
            </a:r>
            <a:r>
              <a:rPr lang="fi-FI" dirty="0"/>
              <a:t>tiedon jakamisen, rikastamisen ja tuottamisen </a:t>
            </a:r>
            <a:r>
              <a:rPr lang="fi-FI" dirty="0" smtClean="0"/>
              <a:t>prosesseihin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Työelämätyyppiset yhteisölliset tietokäytännöt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Esim. hankkeiden ja projektien oppimisyhteisöt</a:t>
            </a:r>
          </a:p>
          <a:p>
            <a:endParaRPr lang="fi-FI" dirty="0" smtClean="0"/>
          </a:p>
          <a:p>
            <a:r>
              <a:rPr lang="fi-FI" dirty="0" smtClean="0">
                <a:hlinkClick r:id="rId4"/>
              </a:rPr>
              <a:t>Työelämän tietokäytäntöjen kehittäminen 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Tietokäytännöt nivoutuvat työkäytäntöihin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Tietoasiantuntija kehittää ja luo yhteisön tietokäytäntöjä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Työelämän konteksteissa</a:t>
            </a:r>
          </a:p>
        </p:txBody>
      </p:sp>
    </p:spTree>
    <p:extLst>
      <p:ext uri="{BB962C8B-B14F-4D97-AF65-F5344CB8AC3E}">
        <p14:creationId xmlns:p14="http://schemas.microsoft.com/office/powerpoint/2010/main" val="36249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Hanke oppimisympäristönä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628800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r>
              <a:rPr lang="fi-FI" dirty="0" smtClean="0"/>
              <a:t>Totutusta </a:t>
            </a:r>
            <a:r>
              <a:rPr lang="fi-FI" dirty="0"/>
              <a:t>poikkeavat </a:t>
            </a:r>
            <a:r>
              <a:rPr lang="fi-FI" dirty="0" smtClean="0"/>
              <a:t>odotukset. Tunne ’osaamisesta’ katoaa</a:t>
            </a:r>
          </a:p>
          <a:p>
            <a:r>
              <a:rPr lang="fi-FI" dirty="0" smtClean="0"/>
              <a:t>Maisema muuttuu oudoksi </a:t>
            </a:r>
            <a:r>
              <a:rPr lang="fi-FI" dirty="0" smtClean="0">
                <a:sym typeface="Wingdings" panose="05000000000000000000" pitchFamily="2" charset="2"/>
              </a:rPr>
              <a:t>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/>
              <a:t>Uudenlaiset toiminnat, käytännöt ja </a:t>
            </a:r>
            <a:r>
              <a:rPr lang="fi-FI" dirty="0" smtClean="0"/>
              <a:t>odotukset </a:t>
            </a:r>
            <a:r>
              <a:rPr lang="fi-FI" dirty="0"/>
              <a:t>virittävät osaamisen </a:t>
            </a:r>
            <a:r>
              <a:rPr lang="fi-FI" dirty="0" smtClean="0"/>
              <a:t>kehittymisen </a:t>
            </a:r>
            <a:r>
              <a:rPr lang="fi-FI" dirty="0"/>
              <a:t>perustaa</a:t>
            </a:r>
          </a:p>
          <a:p>
            <a:endParaRPr lang="fi-FI" dirty="0"/>
          </a:p>
          <a:p>
            <a:r>
              <a:rPr lang="fi-FI" dirty="0" smtClean="0"/>
              <a:t>Rutiininomaisesta työskentelystä poikkeaminen havahduttaa, mikä on perusta ajattelulle ja reflektoinnille</a:t>
            </a:r>
          </a:p>
          <a:p>
            <a:endParaRPr lang="fi-FI" dirty="0"/>
          </a:p>
          <a:p>
            <a:r>
              <a:rPr lang="fi-FI" dirty="0" smtClean="0"/>
              <a:t>Reflektoinnin kautta on mahdollisuus oppia ja kehittyä</a:t>
            </a:r>
          </a:p>
          <a:p>
            <a:endParaRPr lang="fi-FI" dirty="0"/>
          </a:p>
          <a:p>
            <a:r>
              <a:rPr lang="fi-FI" dirty="0" smtClean="0"/>
              <a:t>Tietoasiantuntija osa oppimisyhteisöä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94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99" y="692696"/>
            <a:ext cx="7591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Tietokäytäntöjen kehittäjä</a:t>
            </a:r>
            <a:endParaRPr lang="fi-FI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2240" y="1628800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Työelämässä </a:t>
            </a:r>
            <a:r>
              <a:rPr lang="fi-FI" dirty="0" err="1" smtClean="0"/>
              <a:t>erit</a:t>
            </a:r>
            <a:r>
              <a:rPr lang="fi-FI" dirty="0" smtClean="0"/>
              <a:t> pelisäännöt </a:t>
            </a:r>
            <a:r>
              <a:rPr lang="fi-FI" dirty="0"/>
              <a:t>j</a:t>
            </a:r>
            <a:r>
              <a:rPr lang="fi-FI" dirty="0" smtClean="0"/>
              <a:t>a toimintatavat kuin koulutuksessa</a:t>
            </a:r>
          </a:p>
          <a:p>
            <a:endParaRPr lang="fi-FI" dirty="0" smtClean="0"/>
          </a:p>
          <a:p>
            <a:r>
              <a:rPr lang="fi-FI" dirty="0" smtClean="0"/>
              <a:t>Tietoasiantuntijalla </a:t>
            </a:r>
            <a:r>
              <a:rPr lang="fi-FI" dirty="0"/>
              <a:t>ei ole </a:t>
            </a:r>
            <a:r>
              <a:rPr lang="fi-FI" dirty="0" smtClean="0"/>
              <a:t>roolia yksilöiden oppimisessa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Kokeneiden </a:t>
            </a:r>
            <a:r>
              <a:rPr lang="fi-FI" dirty="0"/>
              <a:t>asiantuntijoiden tiedon prosessointi, jossa kyse </a:t>
            </a:r>
            <a:r>
              <a:rPr lang="fi-FI" dirty="0" smtClean="0"/>
              <a:t>asiantuntijoiden </a:t>
            </a:r>
            <a:r>
              <a:rPr lang="fi-FI" dirty="0"/>
              <a:t>kokemuksiin perustuvasta tai syvällisestä </a:t>
            </a:r>
            <a:r>
              <a:rPr lang="fi-FI" dirty="0" smtClean="0"/>
              <a:t>oppimisprosessista</a:t>
            </a:r>
          </a:p>
          <a:p>
            <a:endParaRPr lang="fi-FI" dirty="0"/>
          </a:p>
          <a:p>
            <a:r>
              <a:rPr lang="fi-FI" dirty="0" smtClean="0"/>
              <a:t>Tietoasiantuntijalla on roolia yhteisön </a:t>
            </a:r>
            <a:r>
              <a:rPr lang="fi-FI" dirty="0"/>
              <a:t>tietokäytäntöjen </a:t>
            </a:r>
            <a:r>
              <a:rPr lang="fi-FI" dirty="0" smtClean="0"/>
              <a:t>kehittämisessä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Tällaisessa oppimisyhteisössä kaikki ovat yhtälailla asiantuntijoita kuin </a:t>
            </a:r>
            <a:r>
              <a:rPr lang="fi-FI" dirty="0" err="1" smtClean="0"/>
              <a:t>oppijoitakin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Uudet tiedon luomisen käytännöt, tilanteet ja kontekstit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r>
              <a:rPr lang="fi-FI" dirty="0" smtClean="0"/>
              <a:t>Tietoasiantuntija osa innovatiivisia tietoyhteisöjä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018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1153</TotalTime>
  <Words>663</Words>
  <Application>Microsoft Office PowerPoint</Application>
  <PresentationFormat>Näytössä katseltava diaesitys (4:3)</PresentationFormat>
  <Paragraphs>161</Paragraphs>
  <Slides>13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20" baseType="lpstr">
      <vt:lpstr>Arial</vt:lpstr>
      <vt:lpstr>Calibri</vt:lpstr>
      <vt:lpstr>Trebuchet MS</vt:lpstr>
      <vt:lpstr>Verdana</vt:lpstr>
      <vt:lpstr>Wingdings</vt:lpstr>
      <vt:lpstr>Wingdings 2</vt:lpstr>
      <vt:lpstr>Aspect</vt:lpstr>
      <vt:lpstr>Tietoasiantuntijan johdolla parempaan ajatteluun – älykkäämpään työskentelyyn  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Tiedon jakaminen ja tuottaminen</dc:title>
  <dc:creator>Hanna Lahtinen</dc:creator>
  <cp:lastModifiedBy>Leena Järveläinen</cp:lastModifiedBy>
  <cp:revision>95</cp:revision>
  <dcterms:created xsi:type="dcterms:W3CDTF">2015-03-14T17:35:26Z</dcterms:created>
  <dcterms:modified xsi:type="dcterms:W3CDTF">2015-12-07T14:18:51Z</dcterms:modified>
</cp:coreProperties>
</file>