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3" r:id="rId2"/>
    <p:sldId id="310" r:id="rId3"/>
    <p:sldId id="299" r:id="rId4"/>
    <p:sldId id="300" r:id="rId5"/>
    <p:sldId id="307" r:id="rId6"/>
    <p:sldId id="313" r:id="rId7"/>
    <p:sldId id="309" r:id="rId8"/>
    <p:sldId id="311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43149" autoAdjust="0"/>
  </p:normalViewPr>
  <p:slideViewPr>
    <p:cSldViewPr>
      <p:cViewPr varScale="1">
        <p:scale>
          <a:sx n="10" d="100"/>
          <a:sy n="10" d="100"/>
        </p:scale>
        <p:origin x="-26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4"/>
    </p:cViewPr>
  </p:sorterViewPr>
  <p:notesViewPr>
    <p:cSldViewPr>
      <p:cViewPr varScale="1">
        <p:scale>
          <a:sx n="32" d="100"/>
          <a:sy n="32" d="100"/>
        </p:scale>
        <p:origin x="-197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49218-A8CB-4D35-9DA2-10CD08ADE9D3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2E6ED-092E-4DD4-A36D-FD472CDBD2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78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2E6ED-092E-4DD4-A36D-FD472CDBD24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26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1614-8B5E-4409-896E-759A0D5E5BFC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7FED-3CA6-4DB0-80BB-5BB88B075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2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AF66-0BE7-423D-A1D1-0E9F1936AD3A}" type="datetimeFigureOut">
              <a:rPr lang="fi-FI" smtClean="0"/>
              <a:t>21/10/15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helsinki.fi/collegium/events/monografia/monografi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3830"/>
            <a:ext cx="11116800" cy="6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Vakiintuneet kustantajat ja uudet yrittäjät OA-monografiamaailmassa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err="1" smtClean="0"/>
              <a:t>Routledge</a:t>
            </a:r>
            <a:r>
              <a:rPr lang="fi-FI" dirty="0" smtClean="0"/>
              <a:t> </a:t>
            </a:r>
            <a:r>
              <a:rPr lang="fi-FI" dirty="0" err="1" smtClean="0"/>
              <a:t>Books</a:t>
            </a:r>
            <a:r>
              <a:rPr lang="fi-FI" dirty="0" smtClean="0"/>
              <a:t> OA (Taylor &amp; Francis), </a:t>
            </a:r>
            <a:r>
              <a:rPr lang="fi-FI" dirty="0" err="1" smtClean="0"/>
              <a:t>Brill</a:t>
            </a:r>
            <a:r>
              <a:rPr lang="fi-FI" dirty="0"/>
              <a:t> Open, </a:t>
            </a:r>
            <a:r>
              <a:rPr lang="fi-FI" dirty="0" err="1"/>
              <a:t>Palgrave</a:t>
            </a:r>
            <a:r>
              <a:rPr lang="fi-FI" dirty="0"/>
              <a:t> Open Access </a:t>
            </a:r>
            <a:r>
              <a:rPr lang="fi-FI" dirty="0" err="1"/>
              <a:t>monographs</a:t>
            </a:r>
            <a:r>
              <a:rPr lang="fi-FI" dirty="0"/>
              <a:t> ja </a:t>
            </a:r>
            <a:r>
              <a:rPr lang="fi-FI" dirty="0" err="1"/>
              <a:t>Palgrave</a:t>
            </a:r>
            <a:r>
              <a:rPr lang="fi-FI" dirty="0"/>
              <a:t> Pivot-teokset (osa </a:t>
            </a:r>
            <a:r>
              <a:rPr lang="fi-FI" dirty="0" err="1"/>
              <a:t>Springeriä</a:t>
            </a:r>
            <a:r>
              <a:rPr lang="fi-FI" dirty="0"/>
              <a:t> ensi vuodesta lähtien</a:t>
            </a:r>
            <a:r>
              <a:rPr lang="fi-FI" dirty="0" smtClean="0"/>
              <a:t>), </a:t>
            </a:r>
            <a:r>
              <a:rPr lang="fi-FI" dirty="0" err="1" smtClean="0"/>
              <a:t>SpringerOpen</a:t>
            </a:r>
            <a:r>
              <a:rPr lang="fi-FI" dirty="0" smtClean="0"/>
              <a:t>, </a:t>
            </a:r>
            <a:r>
              <a:rPr lang="en-US" dirty="0" err="1"/>
              <a:t>Ashgate</a:t>
            </a:r>
            <a:r>
              <a:rPr lang="en-US" dirty="0"/>
              <a:t> and Gower OA </a:t>
            </a:r>
            <a:r>
              <a:rPr lang="en-US" dirty="0" smtClean="0"/>
              <a:t>policies</a:t>
            </a:r>
          </a:p>
          <a:p>
            <a:r>
              <a:rPr lang="en-US" dirty="0" smtClean="0"/>
              <a:t>Open Book Publishers, </a:t>
            </a:r>
            <a:r>
              <a:rPr lang="en-US" dirty="0" err="1" smtClean="0"/>
              <a:t>OpenEdition</a:t>
            </a:r>
            <a:r>
              <a:rPr lang="en-US" dirty="0" smtClean="0"/>
              <a:t>, Open Humanities Press, OAPEN</a:t>
            </a:r>
          </a:p>
          <a:p>
            <a:r>
              <a:rPr lang="en-US" i="1" dirty="0" smtClean="0">
                <a:hlinkClick r:id="rId2"/>
              </a:rPr>
              <a:t>The </a:t>
            </a:r>
            <a:r>
              <a:rPr lang="en-US" i="1" dirty="0">
                <a:hlinkClick r:id="rId2"/>
              </a:rPr>
              <a:t>Monograph – an Old-Fashioned Publication Forum or an Ultimate Scholarly Achievement?</a:t>
            </a:r>
            <a:r>
              <a:rPr lang="en-US" dirty="0"/>
              <a:t> by Sari </a:t>
            </a:r>
            <a:r>
              <a:rPr lang="en-US" dirty="0" err="1"/>
              <a:t>Kivistö</a:t>
            </a:r>
            <a:r>
              <a:rPr lang="en-US" dirty="0"/>
              <a:t> and Sami Pihlström (pdf)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Perustuu</a:t>
            </a:r>
            <a:r>
              <a:rPr lang="en-US" dirty="0" smtClean="0"/>
              <a:t> Marjo </a:t>
            </a:r>
            <a:r>
              <a:rPr lang="en-US" dirty="0" err="1" smtClean="0"/>
              <a:t>Kuuselan</a:t>
            </a:r>
            <a:r>
              <a:rPr lang="en-US" dirty="0" smtClean="0"/>
              <a:t> ja Matti </a:t>
            </a:r>
            <a:r>
              <a:rPr lang="en-US" dirty="0" err="1" smtClean="0"/>
              <a:t>Myllykosken</a:t>
            </a:r>
            <a:r>
              <a:rPr lang="en-US" dirty="0" smtClean="0"/>
              <a:t> </a:t>
            </a:r>
            <a:r>
              <a:rPr lang="en-US" dirty="0" err="1" smtClean="0"/>
              <a:t>selvityksiin</a:t>
            </a:r>
            <a:r>
              <a:rPr lang="en-US" dirty="0" smtClean="0"/>
              <a:t>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50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0"/>
            <a:ext cx="10713600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5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-315416"/>
            <a:ext cx="12672000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-99392"/>
            <a:ext cx="11635200" cy="72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64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go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far</a:t>
            </a:r>
            <a:r>
              <a:rPr lang="fi-FI" dirty="0"/>
              <a:t> with </a:t>
            </a:r>
            <a:r>
              <a:rPr lang="fi-FI" dirty="0" err="1"/>
              <a:t>agreements</a:t>
            </a:r>
            <a:r>
              <a:rPr lang="fi-FI" dirty="0"/>
              <a:t>.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is </a:t>
            </a:r>
            <a:r>
              <a:rPr lang="fi-FI" dirty="0" err="1"/>
              <a:t>exceptions</a:t>
            </a:r>
            <a:r>
              <a:rPr lang="fi-FI" dirty="0"/>
              <a:t> to copyright </a:t>
            </a:r>
            <a:r>
              <a:rPr lang="fi-FI" dirty="0" err="1"/>
              <a:t>laws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it </a:t>
            </a:r>
            <a:r>
              <a:rPr lang="fi-FI" dirty="0" err="1"/>
              <a:t>possible</a:t>
            </a:r>
            <a:r>
              <a:rPr lang="fi-FI" dirty="0"/>
              <a:t> for </a:t>
            </a:r>
            <a:r>
              <a:rPr lang="fi-FI" dirty="0" err="1" smtClean="0"/>
              <a:t>researchers</a:t>
            </a:r>
            <a:r>
              <a:rPr lang="fi-FI" dirty="0" smtClean="0"/>
              <a:t> </a:t>
            </a:r>
            <a:r>
              <a:rPr lang="fi-FI" dirty="0"/>
              <a:t>to data </a:t>
            </a:r>
            <a:r>
              <a:rPr lang="fi-FI" dirty="0" err="1"/>
              <a:t>mine</a:t>
            </a:r>
            <a:r>
              <a:rPr lang="fi-FI" dirty="0"/>
              <a:t> and to </a:t>
            </a:r>
            <a:r>
              <a:rPr lang="fi-FI" dirty="0" err="1"/>
              <a:t>search</a:t>
            </a:r>
            <a:r>
              <a:rPr lang="fi-FI" dirty="0"/>
              <a:t> for </a:t>
            </a:r>
            <a:r>
              <a:rPr lang="fi-FI" dirty="0" err="1"/>
              <a:t>information</a:t>
            </a:r>
            <a:r>
              <a:rPr lang="fi-FI" dirty="0"/>
              <a:t> as </a:t>
            </a:r>
            <a:r>
              <a:rPr lang="fi-FI" dirty="0" err="1"/>
              <a:t>effectively</a:t>
            </a:r>
            <a:r>
              <a:rPr lang="fi-FI" dirty="0"/>
              <a:t> as </a:t>
            </a:r>
            <a:r>
              <a:rPr lang="fi-FI" dirty="0" err="1" smtClean="0"/>
              <a:t>possible</a:t>
            </a:r>
            <a:endParaRPr lang="fi-FI" dirty="0" smtClean="0"/>
          </a:p>
          <a:p>
            <a:pPr>
              <a:spcBef>
                <a:spcPts val="0"/>
              </a:spcBef>
              <a:defRPr/>
            </a:pP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the </a:t>
            </a:r>
            <a:r>
              <a:rPr lang="fi-FI" dirty="0" err="1" smtClean="0"/>
              <a:t>movement</a:t>
            </a:r>
            <a:r>
              <a:rPr lang="fi-FI" dirty="0" smtClean="0"/>
              <a:t> </a:t>
            </a:r>
            <a:r>
              <a:rPr lang="fi-FI" dirty="0" err="1" smtClean="0"/>
              <a:t>towards</a:t>
            </a:r>
            <a:r>
              <a:rPr lang="fi-FI" dirty="0" smtClean="0"/>
              <a:t> Open </a:t>
            </a:r>
            <a:r>
              <a:rPr lang="fi-FI" dirty="0"/>
              <a:t>A</a:t>
            </a:r>
            <a:r>
              <a:rPr lang="fi-FI" dirty="0" smtClean="0"/>
              <a:t>ccess and Open Science</a:t>
            </a:r>
          </a:p>
          <a:p>
            <a:pPr>
              <a:spcBef>
                <a:spcPts val="0"/>
              </a:spcBef>
              <a:defRPr/>
            </a:pP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find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</a:t>
            </a:r>
            <a:r>
              <a:rPr lang="fi-FI" dirty="0" err="1" smtClean="0"/>
              <a:t>ways</a:t>
            </a:r>
            <a:r>
              <a:rPr lang="fi-FI" dirty="0" smtClean="0"/>
              <a:t> of </a:t>
            </a:r>
            <a:r>
              <a:rPr lang="fi-FI" dirty="0" err="1" smtClean="0"/>
              <a:t>doing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(</a:t>
            </a:r>
            <a:r>
              <a:rPr lang="fi-FI" dirty="0" err="1" smtClean="0"/>
              <a:t>e.g</a:t>
            </a:r>
            <a:r>
              <a:rPr lang="fi-FI" dirty="0" smtClean="0"/>
              <a:t>., publishing of OA </a:t>
            </a:r>
            <a:r>
              <a:rPr lang="fi-FI" dirty="0" err="1" smtClean="0"/>
              <a:t>monographs</a:t>
            </a:r>
            <a:r>
              <a:rPr lang="fi-FI" dirty="0" smtClean="0"/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get</a:t>
            </a:r>
            <a:r>
              <a:rPr lang="fi-FI" dirty="0" smtClean="0"/>
              <a:t> </a:t>
            </a:r>
            <a:r>
              <a:rPr lang="fi-FI" dirty="0" err="1" smtClean="0"/>
              <a:t>involved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142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0663"/>
            <a:ext cx="8229600" cy="3425036"/>
          </a:xfrm>
        </p:spPr>
      </p:pic>
    </p:spTree>
    <p:extLst>
      <p:ext uri="{BB962C8B-B14F-4D97-AF65-F5344CB8AC3E}">
        <p14:creationId xmlns:p14="http://schemas.microsoft.com/office/powerpoint/2010/main" val="362010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Toimist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imi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imi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162</Words>
  <Application>Microsoft Macintosh PowerPoint</Application>
  <PresentationFormat>On-screen Show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Office-teema</vt:lpstr>
      <vt:lpstr>PowerPoint Presentation</vt:lpstr>
      <vt:lpstr>Vakiintuneet kustantajat ja uudet yrittäjät OA-monografiamaailmassa</vt:lpstr>
      <vt:lpstr>PowerPoint Presentation</vt:lpstr>
      <vt:lpstr>PowerPoint Presentation</vt:lpstr>
      <vt:lpstr>PowerPoint Presentation</vt:lpstr>
      <vt:lpstr>PowerPoint Presentation</vt:lpstr>
      <vt:lpstr>What can we do?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IFLA Trend Report as a tool for reflection</dc:title>
  <dc:creator>Tuominen, Kimmo K</dc:creator>
  <cp:lastModifiedBy>Ari</cp:lastModifiedBy>
  <cp:revision>97</cp:revision>
  <dcterms:created xsi:type="dcterms:W3CDTF">2014-05-02T10:15:28Z</dcterms:created>
  <dcterms:modified xsi:type="dcterms:W3CDTF">2015-10-21T14:52:23Z</dcterms:modified>
</cp:coreProperties>
</file>