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4"/>
  </p:sldMasterIdLst>
  <p:notesMasterIdLst>
    <p:notesMasterId r:id="rId27"/>
  </p:notesMasterIdLst>
  <p:handoutMasterIdLst>
    <p:handoutMasterId r:id="rId28"/>
  </p:handoutMasterIdLst>
  <p:sldIdLst>
    <p:sldId id="256" r:id="rId5"/>
    <p:sldId id="351" r:id="rId6"/>
    <p:sldId id="344" r:id="rId7"/>
    <p:sldId id="342" r:id="rId8"/>
    <p:sldId id="348" r:id="rId9"/>
    <p:sldId id="355" r:id="rId10"/>
    <p:sldId id="346" r:id="rId11"/>
    <p:sldId id="370" r:id="rId12"/>
    <p:sldId id="371" r:id="rId13"/>
    <p:sldId id="347" r:id="rId14"/>
    <p:sldId id="350" r:id="rId15"/>
    <p:sldId id="363" r:id="rId16"/>
    <p:sldId id="345" r:id="rId17"/>
    <p:sldId id="353" r:id="rId18"/>
    <p:sldId id="357" r:id="rId19"/>
    <p:sldId id="367" r:id="rId20"/>
    <p:sldId id="369" r:id="rId21"/>
    <p:sldId id="368" r:id="rId22"/>
    <p:sldId id="327" r:id="rId23"/>
    <p:sldId id="361" r:id="rId24"/>
    <p:sldId id="360" r:id="rId25"/>
    <p:sldId id="366" r:id="rId26"/>
  </p:sldIdLst>
  <p:sldSz cx="9144000" cy="6858000" type="screen4x3"/>
  <p:notesSz cx="6718300" cy="9855200"/>
  <p:custDataLst>
    <p:tags r:id="rId29"/>
  </p:custDataLst>
  <p:defaultTextStyle>
    <a:defPPr>
      <a:defRPr lang="fi-FI"/>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BDC"/>
    <a:srgbClr val="3191A0"/>
    <a:srgbClr val="B20031"/>
    <a:srgbClr val="800032"/>
    <a:srgbClr val="D58A24"/>
    <a:srgbClr val="EBEEF4"/>
    <a:srgbClr val="98A7C4"/>
    <a:srgbClr val="304E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5" autoAdjust="0"/>
    <p:restoredTop sz="98566" autoAdjust="0"/>
  </p:normalViewPr>
  <p:slideViewPr>
    <p:cSldViewPr snapToGrid="0">
      <p:cViewPr>
        <p:scale>
          <a:sx n="70" d="100"/>
          <a:sy n="70" d="100"/>
        </p:scale>
        <p:origin x="-1494" y="-156"/>
      </p:cViewPr>
      <p:guideLst>
        <p:guide orient="horz" pos="2160"/>
        <p:guide orient="horz" pos="23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defRPr sz="1200"/>
            </a:lvl1pPr>
          </a:lstStyle>
          <a:p>
            <a:endParaRPr lang="fi-FI"/>
          </a:p>
        </p:txBody>
      </p:sp>
      <p:sp>
        <p:nvSpPr>
          <p:cNvPr id="23555" name="Rectangle 3"/>
          <p:cNvSpPr>
            <a:spLocks noGrp="1" noChangeArrowheads="1"/>
          </p:cNvSpPr>
          <p:nvPr>
            <p:ph type="dt" sz="quarter" idx="1"/>
          </p:nvPr>
        </p:nvSpPr>
        <p:spPr bwMode="auto">
          <a:xfrm>
            <a:off x="3805238" y="0"/>
            <a:ext cx="2911475" cy="492125"/>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a:defRPr sz="1200"/>
            </a:lvl1pPr>
          </a:lstStyle>
          <a:p>
            <a:endParaRPr lang="fi-FI"/>
          </a:p>
        </p:txBody>
      </p:sp>
      <p:sp>
        <p:nvSpPr>
          <p:cNvPr id="23556" name="Rectangle 4"/>
          <p:cNvSpPr>
            <a:spLocks noGrp="1" noChangeArrowheads="1"/>
          </p:cNvSpPr>
          <p:nvPr>
            <p:ph type="ftr" sz="quarter" idx="2"/>
          </p:nvPr>
        </p:nvSpPr>
        <p:spPr bwMode="auto">
          <a:xfrm>
            <a:off x="0" y="9361488"/>
            <a:ext cx="2911475" cy="492125"/>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defRPr sz="1200"/>
            </a:lvl1pPr>
          </a:lstStyle>
          <a:p>
            <a:endParaRPr lang="fi-FI"/>
          </a:p>
        </p:txBody>
      </p:sp>
      <p:sp>
        <p:nvSpPr>
          <p:cNvPr id="23557" name="Rectangle 5"/>
          <p:cNvSpPr>
            <a:spLocks noGrp="1" noChangeArrowheads="1"/>
          </p:cNvSpPr>
          <p:nvPr>
            <p:ph type="sldNum" sz="quarter" idx="3"/>
          </p:nvPr>
        </p:nvSpPr>
        <p:spPr bwMode="auto">
          <a:xfrm>
            <a:off x="3805238" y="9361488"/>
            <a:ext cx="2911475" cy="492125"/>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a:defRPr sz="1200"/>
            </a:lvl1pPr>
          </a:lstStyle>
          <a:p>
            <a:fld id="{77147FF3-06B8-41E2-BC1B-E493FBA0B9CC}" type="slidenum">
              <a:rPr lang="fi-FI"/>
              <a:pPr/>
              <a:t>‹#›</a:t>
            </a:fld>
            <a:endParaRPr lang="fi-FI"/>
          </a:p>
        </p:txBody>
      </p:sp>
    </p:spTree>
    <p:extLst>
      <p:ext uri="{BB962C8B-B14F-4D97-AF65-F5344CB8AC3E}">
        <p14:creationId xmlns:p14="http://schemas.microsoft.com/office/powerpoint/2010/main" val="948297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defRPr sz="1200"/>
            </a:lvl1pPr>
          </a:lstStyle>
          <a:p>
            <a:endParaRPr lang="fi-FI"/>
          </a:p>
        </p:txBody>
      </p:sp>
      <p:sp>
        <p:nvSpPr>
          <p:cNvPr id="5123"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a:defRPr sz="1200"/>
            </a:lvl1pPr>
          </a:lstStyle>
          <a:p>
            <a:endParaRPr lang="fi-FI"/>
          </a:p>
        </p:txBody>
      </p:sp>
      <p:sp>
        <p:nvSpPr>
          <p:cNvPr id="5124"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5126"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defRPr sz="1200"/>
            </a:lvl1pPr>
          </a:lstStyle>
          <a:p>
            <a:endParaRPr lang="fi-FI"/>
          </a:p>
        </p:txBody>
      </p:sp>
      <p:sp>
        <p:nvSpPr>
          <p:cNvPr id="5127"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a:defRPr sz="1200"/>
            </a:lvl1pPr>
          </a:lstStyle>
          <a:p>
            <a:fld id="{5E27E9C8-2B96-4636-95AB-8B97AB420627}" type="slidenum">
              <a:rPr lang="fi-FI"/>
              <a:pPr/>
              <a:t>‹#›</a:t>
            </a:fld>
            <a:endParaRPr lang="fi-FI"/>
          </a:p>
        </p:txBody>
      </p:sp>
    </p:spTree>
    <p:extLst>
      <p:ext uri="{BB962C8B-B14F-4D97-AF65-F5344CB8AC3E}">
        <p14:creationId xmlns:p14="http://schemas.microsoft.com/office/powerpoint/2010/main" val="14376252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61253EF-81BE-46B7-B04B-0C9420E46BAB}" type="slidenum">
              <a:rPr lang="fi-FI"/>
              <a:pPr/>
              <a:t>1</a:t>
            </a:fld>
            <a:endParaRPr lang="fi-FI"/>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F2D9ED5D-00E9-4BCC-9BA3-5CF81832478B}" type="slidenum">
              <a:rPr lang="fi-FI" smtClean="0"/>
              <a:pPr/>
              <a:t>4</a:t>
            </a:fld>
            <a:endParaRPr lang="fi-FI" smtClean="0"/>
          </a:p>
        </p:txBody>
      </p:sp>
      <p:sp>
        <p:nvSpPr>
          <p:cNvPr id="13315" name="Dian kuvan paikkamerkki 1"/>
          <p:cNvSpPr>
            <a:spLocks noGrp="1" noRot="1" noChangeAspect="1" noTextEdit="1"/>
          </p:cNvSpPr>
          <p:nvPr>
            <p:ph type="sldImg"/>
          </p:nvPr>
        </p:nvSpPr>
        <p:spPr>
          <a:xfrm>
            <a:off x="896938" y="739775"/>
            <a:ext cx="4926012" cy="3694113"/>
          </a:xfrm>
          <a:ln/>
        </p:spPr>
      </p:sp>
      <p:sp>
        <p:nvSpPr>
          <p:cNvPr id="13316" name="Huomautusten paikkamerkki 2"/>
          <p:cNvSpPr>
            <a:spLocks noGrp="1"/>
          </p:cNvSpPr>
          <p:nvPr>
            <p:ph type="body" idx="1"/>
          </p:nvPr>
        </p:nvSpPr>
        <p:spPr>
          <a:xfrm>
            <a:off x="671513" y="4679950"/>
            <a:ext cx="5375275" cy="4435475"/>
          </a:xfrm>
          <a:noFill/>
          <a:ln/>
        </p:spPr>
        <p:txBody>
          <a:bodyPr lIns="91399" tIns="45699" rIns="91399" bIns="45699"/>
          <a:lstStyle/>
          <a:p>
            <a:r>
              <a:rPr lang="fi-FI" smtClean="0"/>
              <a:t>Tietojen yhteentoimivuus on myös keskeisellä sijalla uudessa tietohallintolaissa, jota koskeva hallituksen esitys on vastikään lähtenyt eduskuntaan käsiteltäväksi.</a:t>
            </a:r>
          </a:p>
          <a:p>
            <a:r>
              <a:rPr lang="fi-FI" smtClean="0"/>
              <a:t>Lainvalmistelu on kulkenut rinnan tietoarkkitehtuurin laadinnan kanssa.</a:t>
            </a:r>
          </a:p>
          <a:p>
            <a:endParaRPr lang="fi-FI" smtClean="0"/>
          </a:p>
          <a:p>
            <a:r>
              <a:rPr lang="fi-FI" smtClean="0"/>
              <a:t>Tietoyhteiskunnassa puhutaan vihdoin tiedosta, ei vain tekniikasta ja laitteista. Pyritään kehittämään kokonaisuuksia. Näyttäisi siltä, että pitkästä aikaa on menossa harppaus eteenpäin, mutta se vaatii sinnikästä työtä.</a:t>
            </a:r>
          </a:p>
          <a:p>
            <a:endParaRPr lang="fi-FI" smtClean="0"/>
          </a:p>
          <a:p>
            <a:endParaRPr lang="fi-FI" smtClean="0"/>
          </a:p>
        </p:txBody>
      </p:sp>
      <p:sp>
        <p:nvSpPr>
          <p:cNvPr id="13317" name="Dian numeron paikkamerkki 3"/>
          <p:cNvSpPr txBox="1">
            <a:spLocks noGrp="1"/>
          </p:cNvSpPr>
          <p:nvPr/>
        </p:nvSpPr>
        <p:spPr bwMode="auto">
          <a:xfrm>
            <a:off x="3805238" y="9361488"/>
            <a:ext cx="2911475" cy="492125"/>
          </a:xfrm>
          <a:prstGeom prst="rect">
            <a:avLst/>
          </a:prstGeom>
          <a:noFill/>
          <a:ln w="9525">
            <a:noFill/>
            <a:miter lim="800000"/>
            <a:headEnd/>
            <a:tailEnd/>
          </a:ln>
        </p:spPr>
        <p:txBody>
          <a:bodyPr lIns="91399" tIns="45699" rIns="91399" bIns="45699" anchor="b"/>
          <a:lstStyle/>
          <a:p>
            <a:pPr algn="r" defTabSz="912813"/>
            <a:fld id="{D035CC16-A958-4D6B-B8BA-B1C88F6B5B46}" type="slidenum">
              <a:rPr lang="fi-FI" sz="1100"/>
              <a:pPr algn="r" defTabSz="912813"/>
              <a:t>4</a:t>
            </a:fld>
            <a:endParaRPr lang="fi-FI" sz="11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an kuvan paikkamerkki 1"/>
          <p:cNvSpPr>
            <a:spLocks noGrp="1" noRot="1" noChangeAspect="1" noTextEdit="1"/>
          </p:cNvSpPr>
          <p:nvPr>
            <p:ph type="sldImg"/>
          </p:nvPr>
        </p:nvSpPr>
        <p:spPr>
          <a:ln/>
        </p:spPr>
      </p:sp>
      <p:sp>
        <p:nvSpPr>
          <p:cNvPr id="25603" name="Huomautusten paikkamerkki 2"/>
          <p:cNvSpPr>
            <a:spLocks noGrp="1"/>
          </p:cNvSpPr>
          <p:nvPr>
            <p:ph type="body" idx="1"/>
          </p:nvPr>
        </p:nvSpPr>
        <p:spPr>
          <a:noFill/>
          <a:ln/>
        </p:spPr>
        <p:txBody>
          <a:bodyPr/>
          <a:lstStyle/>
          <a:p>
            <a:r>
              <a:rPr lang="fi-FI" smtClean="0"/>
              <a:t>HUOM! Kuvauksen ei tarvitse mennä tasolle D asti, siihen ei oteta kantaa.</a:t>
            </a:r>
          </a:p>
        </p:txBody>
      </p:sp>
      <p:sp>
        <p:nvSpPr>
          <p:cNvPr id="25604" name="Dian numeron paikkamerkki 3"/>
          <p:cNvSpPr>
            <a:spLocks noGrp="1"/>
          </p:cNvSpPr>
          <p:nvPr>
            <p:ph type="sldNum" sz="quarter" idx="5"/>
          </p:nvPr>
        </p:nvSpPr>
        <p:spPr>
          <a:noFill/>
        </p:spPr>
        <p:txBody>
          <a:bodyPr/>
          <a:lstStyle/>
          <a:p>
            <a:fld id="{BADB660E-7056-4D5C-BD1C-B83842F3F3D2}" type="slidenum">
              <a:rPr lang="fi-FI" smtClean="0"/>
              <a:pPr/>
              <a:t>18</a:t>
            </a:fld>
            <a:endParaRPr lang="fi-FI"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106498" name="Picture 2" descr="etusivu_kuva2"/>
          <p:cNvPicPr>
            <a:picLocks noChangeAspect="1" noChangeArrowheads="1"/>
          </p:cNvPicPr>
          <p:nvPr/>
        </p:nvPicPr>
        <p:blipFill>
          <a:blip r:embed="rId2" cstate="print"/>
          <a:srcRect/>
          <a:stretch>
            <a:fillRect/>
          </a:stretch>
        </p:blipFill>
        <p:spPr bwMode="auto">
          <a:xfrm>
            <a:off x="0" y="3249613"/>
            <a:ext cx="9144000" cy="3621087"/>
          </a:xfrm>
          <a:prstGeom prst="rect">
            <a:avLst/>
          </a:prstGeom>
          <a:noFill/>
        </p:spPr>
      </p:pic>
      <p:sp>
        <p:nvSpPr>
          <p:cNvPr id="106499" name="Rectangle 3"/>
          <p:cNvSpPr>
            <a:spLocks noGrp="1" noChangeArrowheads="1"/>
          </p:cNvSpPr>
          <p:nvPr>
            <p:ph type="ctrTitle"/>
          </p:nvPr>
        </p:nvSpPr>
        <p:spPr>
          <a:xfrm>
            <a:off x="971550" y="2239963"/>
            <a:ext cx="7200900" cy="1649412"/>
          </a:xfrm>
        </p:spPr>
        <p:txBody>
          <a:bodyPr/>
          <a:lstStyle>
            <a:lvl1pPr>
              <a:defRPr sz="4400" b="1">
                <a:solidFill>
                  <a:schemeClr val="tx2"/>
                </a:solidFill>
              </a:defRPr>
            </a:lvl1pPr>
          </a:lstStyle>
          <a:p>
            <a:r>
              <a:rPr lang="fi-FI" smtClean="0"/>
              <a:t>Muokkaa perustyyl. napsautt.</a:t>
            </a:r>
            <a:endParaRPr lang="fi-FI"/>
          </a:p>
        </p:txBody>
      </p:sp>
      <p:sp>
        <p:nvSpPr>
          <p:cNvPr id="106500" name="Rectangle 4"/>
          <p:cNvSpPr>
            <a:spLocks noGrp="1" noChangeArrowheads="1"/>
          </p:cNvSpPr>
          <p:nvPr>
            <p:ph type="subTitle" idx="1"/>
          </p:nvPr>
        </p:nvSpPr>
        <p:spPr>
          <a:xfrm>
            <a:off x="971550" y="4171950"/>
            <a:ext cx="7191375" cy="1011238"/>
          </a:xfrm>
        </p:spPr>
        <p:txBody>
          <a:bodyPr/>
          <a:lstStyle>
            <a:lvl1pPr marL="0" indent="0" algn="ctr">
              <a:buFont typeface="Wingdings" pitchFamily="2" charset="2"/>
              <a:buNone/>
              <a:defRPr>
                <a:solidFill>
                  <a:schemeClr val="bg1"/>
                </a:solidFill>
                <a:latin typeface="Arial Narrow" pitchFamily="34" charset="0"/>
              </a:defRPr>
            </a:lvl1pPr>
          </a:lstStyle>
          <a:p>
            <a:r>
              <a:rPr lang="fi-FI" smtClean="0"/>
              <a:t>Muokkaa alaotsikon perustyyliä napsautt.</a:t>
            </a:r>
            <a:endParaRPr lang="fi-FI"/>
          </a:p>
        </p:txBody>
      </p:sp>
      <p:pic>
        <p:nvPicPr>
          <p:cNvPr id="106505" name="Picture 9" descr="suomi_logo"/>
          <p:cNvPicPr>
            <a:picLocks noChangeAspect="1" noChangeArrowheads="1"/>
          </p:cNvPicPr>
          <p:nvPr/>
        </p:nvPicPr>
        <p:blipFill>
          <a:blip r:embed="rId3" cstate="print"/>
          <a:srcRect/>
          <a:stretch>
            <a:fillRect/>
          </a:stretch>
        </p:blipFill>
        <p:spPr bwMode="auto">
          <a:xfrm>
            <a:off x="3503613" y="377825"/>
            <a:ext cx="2136775" cy="1260475"/>
          </a:xfrm>
          <a:prstGeom prst="rect">
            <a:avLst/>
          </a:prstGeom>
          <a:noFill/>
        </p:spPr>
      </p:pic>
      <p:pic>
        <p:nvPicPr>
          <p:cNvPr id="106506" name="Picture 10" descr="ICT-logo_pysty"/>
          <p:cNvPicPr>
            <a:picLocks noChangeAspect="1" noChangeArrowheads="1"/>
          </p:cNvPicPr>
          <p:nvPr userDrawn="1"/>
        </p:nvPicPr>
        <p:blipFill>
          <a:blip r:embed="rId4" cstate="print"/>
          <a:srcRect/>
          <a:stretch>
            <a:fillRect/>
          </a:stretch>
        </p:blipFill>
        <p:spPr bwMode="auto">
          <a:xfrm>
            <a:off x="7319963" y="385763"/>
            <a:ext cx="1285875" cy="7810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ian numeron paikkamerkki 3"/>
          <p:cNvSpPr>
            <a:spLocks noGrp="1"/>
          </p:cNvSpPr>
          <p:nvPr>
            <p:ph type="sldNum" sz="quarter" idx="10"/>
          </p:nvPr>
        </p:nvSpPr>
        <p:spPr/>
        <p:txBody>
          <a:bodyPr/>
          <a:lstStyle>
            <a:lvl1pPr>
              <a:defRPr/>
            </a:lvl1pPr>
          </a:lstStyle>
          <a:p>
            <a:fld id="{608D9EB8-0B07-4AD5-ACD1-9065BA899453}" type="slidenum">
              <a:rPr lang="fi-FI"/>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67488" y="234950"/>
            <a:ext cx="1989137" cy="5891213"/>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596900" y="234950"/>
            <a:ext cx="5818188" cy="5891213"/>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ian numeron paikkamerkki 3"/>
          <p:cNvSpPr>
            <a:spLocks noGrp="1"/>
          </p:cNvSpPr>
          <p:nvPr>
            <p:ph type="sldNum" sz="quarter" idx="10"/>
          </p:nvPr>
        </p:nvSpPr>
        <p:spPr/>
        <p:txBody>
          <a:bodyPr/>
          <a:lstStyle>
            <a:lvl1pPr>
              <a:defRPr/>
            </a:lvl1pPr>
          </a:lstStyle>
          <a:p>
            <a:fld id="{A9159484-46CE-41CE-A62B-C77401EF98B0}" type="slidenum">
              <a:rPr lang="fi-FI"/>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22030" y="1508760"/>
            <a:ext cx="8305566" cy="4590288"/>
          </a:xfrm>
        </p:spPr>
        <p:txBody>
          <a:bodyPr lIns="0" tIns="0" rIns="0" bIns="0"/>
          <a:lstStyle>
            <a:lvl1pPr>
              <a:spcBef>
                <a:spcPts val="384"/>
              </a:spcBef>
              <a:defRPr/>
            </a:lvl1pPr>
            <a:lvl2pPr marL="457200" indent="-230400">
              <a:spcBef>
                <a:spcPts val="384"/>
              </a:spcBef>
              <a:defRPr/>
            </a:lvl2pPr>
            <a:lvl3pPr marL="914400" indent="-230400">
              <a:spcBef>
                <a:spcPts val="384"/>
              </a:spcBef>
              <a:defRPr/>
            </a:lvl3pPr>
            <a:lvl4pPr marL="1375200" indent="-234000">
              <a:spcBef>
                <a:spcPts val="384"/>
              </a:spcBef>
              <a:defRPr/>
            </a:lvl4pPr>
            <a:lvl5pPr marL="2059200" indent="-230400">
              <a:spcBef>
                <a:spcPts val="384"/>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Dian numeron paikkamerkki 3"/>
          <p:cNvSpPr>
            <a:spLocks noGrp="1"/>
          </p:cNvSpPr>
          <p:nvPr>
            <p:ph type="sldNum" sz="quarter" idx="10"/>
          </p:nvPr>
        </p:nvSpPr>
        <p:spPr/>
        <p:txBody>
          <a:bodyPr/>
          <a:lstStyle>
            <a:lvl1pPr>
              <a:defRPr/>
            </a:lvl1pPr>
          </a:lstStyle>
          <a:p>
            <a:fld id="{C7952D6C-E593-4B9C-9C81-415545BD0B6E}" type="slidenum">
              <a:rPr lang="fi-FI"/>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Dian numeron paikkamerkki 3"/>
          <p:cNvSpPr>
            <a:spLocks noGrp="1"/>
          </p:cNvSpPr>
          <p:nvPr>
            <p:ph type="sldNum" sz="quarter" idx="10"/>
          </p:nvPr>
        </p:nvSpPr>
        <p:spPr/>
        <p:txBody>
          <a:bodyPr/>
          <a:lstStyle>
            <a:lvl1pPr>
              <a:defRPr/>
            </a:lvl1pPr>
          </a:lstStyle>
          <a:p>
            <a:fld id="{CFDE54C1-0B9F-4949-A74A-FA1E141B4382}" type="slidenum">
              <a:rPr lang="fi-FI"/>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596900" y="1381125"/>
            <a:ext cx="3900488" cy="4745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9788" y="1381125"/>
            <a:ext cx="3900487" cy="4745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Dian numeron paikkamerkki 4"/>
          <p:cNvSpPr>
            <a:spLocks noGrp="1"/>
          </p:cNvSpPr>
          <p:nvPr>
            <p:ph type="sldNum" sz="quarter" idx="10"/>
          </p:nvPr>
        </p:nvSpPr>
        <p:spPr/>
        <p:txBody>
          <a:bodyPr/>
          <a:lstStyle>
            <a:lvl1pPr>
              <a:defRPr/>
            </a:lvl1pPr>
          </a:lstStyle>
          <a:p>
            <a:fld id="{1593801F-FB3E-4435-B0AF-E4B519271D8A}" type="slidenum">
              <a:rPr lang="fi-FI"/>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Dian numeron paikkamerkki 6"/>
          <p:cNvSpPr>
            <a:spLocks noGrp="1"/>
          </p:cNvSpPr>
          <p:nvPr>
            <p:ph type="sldNum" sz="quarter" idx="10"/>
          </p:nvPr>
        </p:nvSpPr>
        <p:spPr/>
        <p:txBody>
          <a:bodyPr/>
          <a:lstStyle>
            <a:lvl1pPr>
              <a:defRPr/>
            </a:lvl1pPr>
          </a:lstStyle>
          <a:p>
            <a:fld id="{95511316-D338-4970-B128-E0E15B4D35E0}" type="slidenum">
              <a:rPr lang="fi-FI"/>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Dian numeron paikkamerkki 2"/>
          <p:cNvSpPr>
            <a:spLocks noGrp="1"/>
          </p:cNvSpPr>
          <p:nvPr>
            <p:ph type="sldNum" sz="quarter" idx="10"/>
          </p:nvPr>
        </p:nvSpPr>
        <p:spPr/>
        <p:txBody>
          <a:bodyPr/>
          <a:lstStyle>
            <a:lvl1pPr>
              <a:defRPr/>
            </a:lvl1pPr>
          </a:lstStyle>
          <a:p>
            <a:fld id="{5D2BD683-2EE1-42CF-BF7B-776AC03996B9}" type="slidenum">
              <a:rPr lang="fi-FI"/>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ian numeron paikkamerkki 1"/>
          <p:cNvSpPr>
            <a:spLocks noGrp="1"/>
          </p:cNvSpPr>
          <p:nvPr>
            <p:ph type="sldNum" sz="quarter" idx="10"/>
          </p:nvPr>
        </p:nvSpPr>
        <p:spPr/>
        <p:txBody>
          <a:bodyPr/>
          <a:lstStyle>
            <a:lvl1pPr>
              <a:defRPr/>
            </a:lvl1pPr>
          </a:lstStyle>
          <a:p>
            <a:fld id="{18B03AD2-D840-4F26-8941-CF208047E70C}" type="slidenum">
              <a:rPr lang="fi-FI"/>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ian numeron paikkamerkki 4"/>
          <p:cNvSpPr>
            <a:spLocks noGrp="1"/>
          </p:cNvSpPr>
          <p:nvPr>
            <p:ph type="sldNum" sz="quarter" idx="10"/>
          </p:nvPr>
        </p:nvSpPr>
        <p:spPr/>
        <p:txBody>
          <a:bodyPr/>
          <a:lstStyle>
            <a:lvl1pPr>
              <a:defRPr/>
            </a:lvl1pPr>
          </a:lstStyle>
          <a:p>
            <a:fld id="{3490A073-7C59-4778-8E44-EC50629BBBE2}" type="slidenum">
              <a:rPr lang="fi-FI"/>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ian numeron paikkamerkki 4"/>
          <p:cNvSpPr>
            <a:spLocks noGrp="1"/>
          </p:cNvSpPr>
          <p:nvPr>
            <p:ph type="sldNum" sz="quarter" idx="10"/>
          </p:nvPr>
        </p:nvSpPr>
        <p:spPr/>
        <p:txBody>
          <a:bodyPr/>
          <a:lstStyle>
            <a:lvl1pPr>
              <a:defRPr/>
            </a:lvl1pPr>
          </a:lstStyle>
          <a:p>
            <a:fld id="{A020E913-7BC7-4725-959D-8428E7B34174}" type="slidenum">
              <a:rPr lang="fi-FI"/>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7413625" y="6405563"/>
            <a:ext cx="1042988" cy="244475"/>
          </a:xfrm>
          <a:prstGeom prst="rect">
            <a:avLst/>
          </a:prstGeom>
          <a:noFill/>
          <a:ln w="9525">
            <a:noFill/>
            <a:miter lim="800000"/>
            <a:headEnd/>
            <a:tailEnd/>
          </a:ln>
          <a:effectLst/>
        </p:spPr>
        <p:txBody>
          <a:bodyPr wrap="none">
            <a:spAutoFit/>
          </a:bodyPr>
          <a:lstStyle/>
          <a:p>
            <a:pPr algn="r"/>
            <a:r>
              <a:rPr lang="fi-FI" sz="1000">
                <a:solidFill>
                  <a:schemeClr val="bg1"/>
                </a:solidFill>
                <a:latin typeface="Arial Narrow" pitchFamily="34" charset="0"/>
              </a:rPr>
              <a:t>pp.kk.vvvv</a:t>
            </a:r>
          </a:p>
        </p:txBody>
      </p:sp>
      <p:sp>
        <p:nvSpPr>
          <p:cNvPr id="105475" name="Rectangle 3"/>
          <p:cNvSpPr>
            <a:spLocks noChangeArrowheads="1"/>
          </p:cNvSpPr>
          <p:nvPr/>
        </p:nvSpPr>
        <p:spPr bwMode="auto">
          <a:xfrm>
            <a:off x="2298700" y="6369050"/>
            <a:ext cx="800100" cy="244475"/>
          </a:xfrm>
          <a:prstGeom prst="rect">
            <a:avLst/>
          </a:prstGeom>
          <a:noFill/>
          <a:ln w="9525">
            <a:noFill/>
            <a:miter lim="800000"/>
            <a:headEnd/>
            <a:tailEnd/>
          </a:ln>
          <a:effectLst/>
        </p:spPr>
        <p:txBody>
          <a:bodyPr wrap="none">
            <a:spAutoFit/>
          </a:bodyPr>
          <a:lstStyle/>
          <a:p>
            <a:r>
              <a:rPr lang="fi-FI" sz="1000" b="1">
                <a:solidFill>
                  <a:schemeClr val="bg1"/>
                </a:solidFill>
                <a:latin typeface="Arial Narrow" pitchFamily="34" charset="0"/>
              </a:rPr>
              <a:t>Osasto </a:t>
            </a:r>
          </a:p>
        </p:txBody>
      </p:sp>
      <p:sp>
        <p:nvSpPr>
          <p:cNvPr id="105476" name="Rectangle 4"/>
          <p:cNvSpPr>
            <a:spLocks noChangeArrowheads="1"/>
          </p:cNvSpPr>
          <p:nvPr/>
        </p:nvSpPr>
        <p:spPr bwMode="auto">
          <a:xfrm>
            <a:off x="0" y="6219825"/>
            <a:ext cx="9144000" cy="638175"/>
          </a:xfrm>
          <a:prstGeom prst="rect">
            <a:avLst/>
          </a:prstGeom>
          <a:solidFill>
            <a:schemeClr val="tx2"/>
          </a:solidFill>
          <a:ln w="9525">
            <a:noFill/>
            <a:miter lim="800000"/>
            <a:headEnd/>
            <a:tailEnd/>
          </a:ln>
          <a:effectLst/>
        </p:spPr>
        <p:txBody>
          <a:bodyPr wrap="none" anchor="ctr"/>
          <a:lstStyle/>
          <a:p>
            <a:pPr algn="ctr"/>
            <a:endParaRPr lang="fi-FI"/>
          </a:p>
        </p:txBody>
      </p:sp>
      <p:sp>
        <p:nvSpPr>
          <p:cNvPr id="105478" name="Rectangle 6"/>
          <p:cNvSpPr>
            <a:spLocks noGrp="1" noChangeArrowheads="1"/>
          </p:cNvSpPr>
          <p:nvPr>
            <p:ph type="sldNum" sz="quarter" idx="4"/>
          </p:nvPr>
        </p:nvSpPr>
        <p:spPr bwMode="auto">
          <a:xfrm>
            <a:off x="8408988" y="6372225"/>
            <a:ext cx="482600" cy="212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mj-lt"/>
              </a:defRPr>
            </a:lvl1pPr>
          </a:lstStyle>
          <a:p>
            <a:fld id="{5C771AC3-2CE1-4210-9CAE-EBB0E6A59992}" type="slidenum">
              <a:rPr lang="fi-FI"/>
              <a:pPr/>
              <a:t>‹#›</a:t>
            </a:fld>
            <a:endParaRPr lang="fi-FI"/>
          </a:p>
        </p:txBody>
      </p:sp>
      <p:sp>
        <p:nvSpPr>
          <p:cNvPr id="105479" name="Rectangle 7"/>
          <p:cNvSpPr>
            <a:spLocks noChangeArrowheads="1"/>
          </p:cNvSpPr>
          <p:nvPr/>
        </p:nvSpPr>
        <p:spPr bwMode="auto">
          <a:xfrm>
            <a:off x="2311400" y="6369050"/>
            <a:ext cx="935038" cy="244475"/>
          </a:xfrm>
          <a:prstGeom prst="rect">
            <a:avLst/>
          </a:prstGeom>
          <a:noFill/>
          <a:ln w="9525">
            <a:noFill/>
            <a:miter lim="800000"/>
            <a:headEnd/>
            <a:tailEnd/>
          </a:ln>
          <a:effectLst/>
        </p:spPr>
        <p:txBody>
          <a:bodyPr wrap="none">
            <a:spAutoFit/>
          </a:bodyPr>
          <a:lstStyle/>
          <a:p>
            <a:r>
              <a:rPr lang="fi-FI" sz="1000">
                <a:solidFill>
                  <a:schemeClr val="bg1"/>
                </a:solidFill>
                <a:latin typeface="Arial Narrow" pitchFamily="34" charset="0"/>
              </a:rPr>
              <a:t>JulkICT-toiminto</a:t>
            </a:r>
          </a:p>
        </p:txBody>
      </p:sp>
      <p:pic>
        <p:nvPicPr>
          <p:cNvPr id="105481" name="Picture 9" descr="kuviot"/>
          <p:cNvPicPr>
            <a:picLocks noChangeAspect="1" noChangeArrowheads="1"/>
          </p:cNvPicPr>
          <p:nvPr/>
        </p:nvPicPr>
        <p:blipFill>
          <a:blip r:embed="rId14" cstate="print"/>
          <a:srcRect/>
          <a:stretch>
            <a:fillRect/>
          </a:stretch>
        </p:blipFill>
        <p:spPr bwMode="auto">
          <a:xfrm>
            <a:off x="8723313" y="0"/>
            <a:ext cx="420687" cy="868363"/>
          </a:xfrm>
          <a:prstGeom prst="rect">
            <a:avLst/>
          </a:prstGeom>
          <a:noFill/>
        </p:spPr>
      </p:pic>
      <p:sp>
        <p:nvSpPr>
          <p:cNvPr id="105482" name="Rectangle 10"/>
          <p:cNvSpPr>
            <a:spLocks noGrp="1" noChangeArrowheads="1"/>
          </p:cNvSpPr>
          <p:nvPr>
            <p:ph type="title"/>
          </p:nvPr>
        </p:nvSpPr>
        <p:spPr bwMode="auto">
          <a:xfrm>
            <a:off x="596900" y="234950"/>
            <a:ext cx="7959725" cy="10080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5483" name="Rectangle 11"/>
          <p:cNvSpPr>
            <a:spLocks noGrp="1" noChangeArrowheads="1"/>
          </p:cNvSpPr>
          <p:nvPr>
            <p:ph type="body" idx="1"/>
          </p:nvPr>
        </p:nvSpPr>
        <p:spPr bwMode="auto">
          <a:xfrm>
            <a:off x="596900" y="1381125"/>
            <a:ext cx="7953375" cy="4745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smtClean="0"/>
              <a:t>Muokkaa perustyyl. napsautt.</a:t>
            </a:r>
          </a:p>
        </p:txBody>
      </p:sp>
      <p:sp>
        <p:nvSpPr>
          <p:cNvPr id="105484" name="Rectangle 12"/>
          <p:cNvSpPr>
            <a:spLocks noChangeArrowheads="1"/>
          </p:cNvSpPr>
          <p:nvPr/>
        </p:nvSpPr>
        <p:spPr bwMode="auto">
          <a:xfrm>
            <a:off x="3862388" y="3392488"/>
            <a:ext cx="184150" cy="244475"/>
          </a:xfrm>
          <a:prstGeom prst="rect">
            <a:avLst/>
          </a:prstGeom>
          <a:noFill/>
          <a:ln w="9525">
            <a:noFill/>
            <a:miter lim="800000"/>
            <a:headEnd/>
            <a:tailEnd/>
          </a:ln>
          <a:effectLst/>
        </p:spPr>
        <p:txBody>
          <a:bodyPr wrap="none">
            <a:spAutoFit/>
          </a:bodyPr>
          <a:lstStyle/>
          <a:p>
            <a:pPr algn="r"/>
            <a:endParaRPr lang="fi-FI" sz="1000">
              <a:latin typeface="Arial Narrow" pitchFamily="34" charset="0"/>
            </a:endParaRPr>
          </a:p>
        </p:txBody>
      </p:sp>
      <p:sp>
        <p:nvSpPr>
          <p:cNvPr id="105485" name="Rectangle 13"/>
          <p:cNvSpPr>
            <a:spLocks noChangeArrowheads="1"/>
          </p:cNvSpPr>
          <p:nvPr/>
        </p:nvSpPr>
        <p:spPr bwMode="auto">
          <a:xfrm>
            <a:off x="7660499" y="6365875"/>
            <a:ext cx="704039" cy="246221"/>
          </a:xfrm>
          <a:prstGeom prst="rect">
            <a:avLst/>
          </a:prstGeom>
          <a:noFill/>
          <a:ln w="9525">
            <a:noFill/>
            <a:miter lim="800000"/>
            <a:headEnd/>
            <a:tailEnd/>
          </a:ln>
          <a:effectLst/>
        </p:spPr>
        <p:txBody>
          <a:bodyPr wrap="none">
            <a:spAutoFit/>
          </a:bodyPr>
          <a:lstStyle/>
          <a:p>
            <a:pPr algn="r"/>
            <a:r>
              <a:rPr lang="fi-FI" sz="1000" dirty="0" smtClean="0">
                <a:solidFill>
                  <a:schemeClr val="bg1"/>
                </a:solidFill>
                <a:latin typeface="Arial Narrow" pitchFamily="34" charset="0"/>
              </a:rPr>
              <a:t>10.02.2014</a:t>
            </a:r>
            <a:endParaRPr lang="fi-FI" sz="1000" dirty="0">
              <a:solidFill>
                <a:schemeClr val="bg1"/>
              </a:solidFill>
              <a:latin typeface="Arial Narrow" pitchFamily="34" charset="0"/>
            </a:endParaRPr>
          </a:p>
        </p:txBody>
      </p:sp>
      <p:pic>
        <p:nvPicPr>
          <p:cNvPr id="105488" name="Picture 16" descr="VM nimilogo"/>
          <p:cNvPicPr>
            <a:picLocks noChangeAspect="1" noChangeArrowheads="1"/>
          </p:cNvPicPr>
          <p:nvPr/>
        </p:nvPicPr>
        <p:blipFill>
          <a:blip r:embed="rId15" cstate="print"/>
          <a:srcRect/>
          <a:stretch>
            <a:fillRect/>
          </a:stretch>
        </p:blipFill>
        <p:spPr bwMode="auto">
          <a:xfrm>
            <a:off x="331788" y="6411913"/>
            <a:ext cx="1863725" cy="13335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dt="0"/>
  <p:txStyles>
    <p:titleStyle>
      <a:lvl1pPr algn="ctr" rtl="0" eaLnBrk="1" fontAlgn="base" hangingPunct="1">
        <a:spcBef>
          <a:spcPct val="0"/>
        </a:spcBef>
        <a:spcAft>
          <a:spcPct val="0"/>
        </a:spcAft>
        <a:defRPr sz="4000">
          <a:solidFill>
            <a:srgbClr val="304E88"/>
          </a:solidFill>
          <a:latin typeface="+mj-lt"/>
          <a:ea typeface="+mj-ea"/>
          <a:cs typeface="+mj-cs"/>
        </a:defRPr>
      </a:lvl1pPr>
      <a:lvl2pPr algn="ctr" rtl="0" eaLnBrk="1" fontAlgn="base" hangingPunct="1">
        <a:spcBef>
          <a:spcPct val="0"/>
        </a:spcBef>
        <a:spcAft>
          <a:spcPct val="0"/>
        </a:spcAft>
        <a:defRPr sz="4000">
          <a:solidFill>
            <a:srgbClr val="304E88"/>
          </a:solidFill>
          <a:latin typeface="Arial Narrow" pitchFamily="34" charset="0"/>
        </a:defRPr>
      </a:lvl2pPr>
      <a:lvl3pPr algn="ctr" rtl="0" eaLnBrk="1" fontAlgn="base" hangingPunct="1">
        <a:spcBef>
          <a:spcPct val="0"/>
        </a:spcBef>
        <a:spcAft>
          <a:spcPct val="0"/>
        </a:spcAft>
        <a:defRPr sz="4000">
          <a:solidFill>
            <a:srgbClr val="304E88"/>
          </a:solidFill>
          <a:latin typeface="Arial Narrow" pitchFamily="34" charset="0"/>
        </a:defRPr>
      </a:lvl3pPr>
      <a:lvl4pPr algn="ctr" rtl="0" eaLnBrk="1" fontAlgn="base" hangingPunct="1">
        <a:spcBef>
          <a:spcPct val="0"/>
        </a:spcBef>
        <a:spcAft>
          <a:spcPct val="0"/>
        </a:spcAft>
        <a:defRPr sz="4000">
          <a:solidFill>
            <a:srgbClr val="304E88"/>
          </a:solidFill>
          <a:latin typeface="Arial Narrow" pitchFamily="34" charset="0"/>
        </a:defRPr>
      </a:lvl4pPr>
      <a:lvl5pPr algn="ctr" rtl="0" eaLnBrk="1" fontAlgn="base" hangingPunct="1">
        <a:spcBef>
          <a:spcPct val="0"/>
        </a:spcBef>
        <a:spcAft>
          <a:spcPct val="0"/>
        </a:spcAft>
        <a:defRPr sz="4000">
          <a:solidFill>
            <a:srgbClr val="304E88"/>
          </a:solidFill>
          <a:latin typeface="Arial Narrow" pitchFamily="34" charset="0"/>
        </a:defRPr>
      </a:lvl5pPr>
      <a:lvl6pPr marL="457200" algn="ctr" rtl="0" eaLnBrk="1" fontAlgn="base" hangingPunct="1">
        <a:spcBef>
          <a:spcPct val="0"/>
        </a:spcBef>
        <a:spcAft>
          <a:spcPct val="0"/>
        </a:spcAft>
        <a:defRPr sz="4000">
          <a:solidFill>
            <a:srgbClr val="304E88"/>
          </a:solidFill>
          <a:latin typeface="Arial Narrow" pitchFamily="34" charset="0"/>
        </a:defRPr>
      </a:lvl6pPr>
      <a:lvl7pPr marL="914400" algn="ctr" rtl="0" eaLnBrk="1" fontAlgn="base" hangingPunct="1">
        <a:spcBef>
          <a:spcPct val="0"/>
        </a:spcBef>
        <a:spcAft>
          <a:spcPct val="0"/>
        </a:spcAft>
        <a:defRPr sz="4000">
          <a:solidFill>
            <a:srgbClr val="304E88"/>
          </a:solidFill>
          <a:latin typeface="Arial Narrow" pitchFamily="34" charset="0"/>
        </a:defRPr>
      </a:lvl7pPr>
      <a:lvl8pPr marL="1371600" algn="ctr" rtl="0" eaLnBrk="1" fontAlgn="base" hangingPunct="1">
        <a:spcBef>
          <a:spcPct val="0"/>
        </a:spcBef>
        <a:spcAft>
          <a:spcPct val="0"/>
        </a:spcAft>
        <a:defRPr sz="4000">
          <a:solidFill>
            <a:srgbClr val="304E88"/>
          </a:solidFill>
          <a:latin typeface="Arial Narrow" pitchFamily="34" charset="0"/>
        </a:defRPr>
      </a:lvl8pPr>
      <a:lvl9pPr marL="1828800" algn="ctr" rtl="0" eaLnBrk="1" fontAlgn="base" hangingPunct="1">
        <a:spcBef>
          <a:spcPct val="0"/>
        </a:spcBef>
        <a:spcAft>
          <a:spcPct val="0"/>
        </a:spcAft>
        <a:defRPr sz="4000">
          <a:solidFill>
            <a:srgbClr val="304E88"/>
          </a:solidFill>
          <a:latin typeface="Arial Narrow" pitchFamily="34" charset="0"/>
        </a:defRPr>
      </a:lvl9pPr>
    </p:titleStyle>
    <p:bodyStyle>
      <a:lvl1pPr marL="365125" indent="-365125" algn="l" rtl="0" eaLnBrk="1" fontAlgn="base" hangingPunct="1">
        <a:spcBef>
          <a:spcPct val="20000"/>
        </a:spcBef>
        <a:spcAft>
          <a:spcPct val="0"/>
        </a:spcAft>
        <a:buClr>
          <a:schemeClr val="tx2"/>
        </a:buClr>
        <a:buFont typeface="Wingdings" pitchFamily="2" charset="2"/>
        <a:buChar char="§"/>
        <a:defRPr sz="3200">
          <a:solidFill>
            <a:schemeClr val="tx1"/>
          </a:solidFill>
          <a:latin typeface="+mn-lt"/>
          <a:ea typeface="+mn-ea"/>
          <a:cs typeface="+mn-cs"/>
        </a:defRPr>
      </a:lvl1pPr>
      <a:lvl2pPr marL="898525" indent="-277813" algn="l" rtl="0" eaLnBrk="1" fontAlgn="base" hangingPunct="1">
        <a:spcBef>
          <a:spcPct val="20000"/>
        </a:spcBef>
        <a:spcAft>
          <a:spcPct val="0"/>
        </a:spcAft>
        <a:buClr>
          <a:srgbClr val="304E88"/>
        </a:buClr>
        <a:buFont typeface="Wingdings" pitchFamily="2" charset="2"/>
        <a:buChar char="§"/>
        <a:defRPr sz="2600">
          <a:solidFill>
            <a:schemeClr val="tx1"/>
          </a:solidFill>
          <a:latin typeface="+mn-lt"/>
        </a:defRPr>
      </a:lvl2pPr>
      <a:lvl3pPr marL="1616075" indent="-320675"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3pPr>
      <a:lvl4pPr marL="2239963" indent="-307975"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4pPr>
      <a:lvl5pPr marL="3025775" indent="-457200"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5pPr>
      <a:lvl6pPr marL="3482975" indent="-457200"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6pPr>
      <a:lvl7pPr marL="3940175" indent="-457200"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7pPr>
      <a:lvl8pPr marL="4397375" indent="-457200"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8pPr>
      <a:lvl9pPr marL="4854575" indent="-457200" algn="l" rtl="0" eaLnBrk="1" fontAlgn="base" hangingPunct="1">
        <a:spcBef>
          <a:spcPct val="20000"/>
        </a:spcBef>
        <a:spcAft>
          <a:spcPct val="0"/>
        </a:spcAft>
        <a:buClr>
          <a:schemeClr val="tx2"/>
        </a:buClr>
        <a:buFont typeface="Wingdings" pitchFamily="2" charset="2"/>
        <a:buChar char="§"/>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2259013"/>
            <a:ext cx="7200900" cy="1735137"/>
          </a:xfrm>
        </p:spPr>
        <p:txBody>
          <a:bodyPr/>
          <a:lstStyle/>
          <a:p>
            <a:r>
              <a:rPr lang="fi-FI" sz="4800" dirty="0" smtClean="0"/>
              <a:t>Yhteentoimivuus</a:t>
            </a:r>
            <a:r>
              <a:rPr lang="fi-FI" sz="4000" dirty="0" smtClean="0"/>
              <a:t/>
            </a:r>
            <a:br>
              <a:rPr lang="fi-FI" sz="4000" dirty="0" smtClean="0"/>
            </a:br>
            <a:r>
              <a:rPr lang="fi-FI" sz="4000" dirty="0" smtClean="0"/>
              <a:t>ja avoin tieto</a:t>
            </a:r>
            <a:endParaRPr lang="fi-FI" sz="4000" b="0" dirty="0"/>
          </a:p>
        </p:txBody>
      </p:sp>
      <p:sp>
        <p:nvSpPr>
          <p:cNvPr id="2051" name="Rectangle 3"/>
          <p:cNvSpPr>
            <a:spLocks noGrp="1" noChangeArrowheads="1"/>
          </p:cNvSpPr>
          <p:nvPr>
            <p:ph type="subTitle" idx="1"/>
          </p:nvPr>
        </p:nvSpPr>
        <p:spPr>
          <a:xfrm>
            <a:off x="237506" y="4171950"/>
            <a:ext cx="8657112" cy="1011238"/>
          </a:xfrm>
        </p:spPr>
        <p:txBody>
          <a:bodyPr/>
          <a:lstStyle/>
          <a:p>
            <a:r>
              <a:rPr lang="fi-FI" b="1" dirty="0" smtClean="0"/>
              <a:t>Tietohallintolaki ja </a:t>
            </a:r>
            <a:r>
              <a:rPr lang="fi-FI" b="1" dirty="0" err="1" smtClean="0"/>
              <a:t>PSI-direktiivi</a:t>
            </a:r>
            <a:r>
              <a:rPr lang="fi-FI" b="1" dirty="0" smtClean="0"/>
              <a:t> </a:t>
            </a:r>
          </a:p>
          <a:p>
            <a:r>
              <a:rPr lang="fi-FI" smtClean="0"/>
              <a:t>7.10.2015</a:t>
            </a:r>
            <a:endParaRPr lang="fi-FI" dirty="0" smtClean="0"/>
          </a:p>
          <a:p>
            <a:pPr algn="l"/>
            <a:r>
              <a:rPr lang="fi-FI" sz="2400" dirty="0" smtClean="0"/>
              <a:t>Mikael Vakkari</a:t>
            </a:r>
          </a:p>
          <a:p>
            <a:pPr algn="l"/>
            <a:r>
              <a:rPr lang="fi-FI" sz="2400" dirty="0" smtClean="0"/>
              <a:t>Neuvotteleva virkamies</a:t>
            </a:r>
          </a:p>
          <a:p>
            <a:pPr algn="l"/>
            <a:r>
              <a:rPr lang="fi-FI" sz="2400" dirty="0" smtClean="0"/>
              <a:t>VM / </a:t>
            </a:r>
            <a:r>
              <a:rPr lang="fi-FI" sz="2400" dirty="0" err="1" smtClean="0"/>
              <a:t>JulkICT</a:t>
            </a:r>
            <a:endParaRPr lang="fi-FI"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Nykytilanne</a:t>
            </a:r>
            <a:endParaRPr lang="fi-FI" dirty="0"/>
          </a:p>
        </p:txBody>
      </p:sp>
      <p:sp>
        <p:nvSpPr>
          <p:cNvPr id="3" name="Sisällön paikkamerkki 2"/>
          <p:cNvSpPr>
            <a:spLocks noGrp="1"/>
          </p:cNvSpPr>
          <p:nvPr>
            <p:ph idx="1"/>
          </p:nvPr>
        </p:nvSpPr>
        <p:spPr/>
        <p:txBody>
          <a:bodyPr/>
          <a:lstStyle/>
          <a:p>
            <a:r>
              <a:rPr lang="fi-FI" sz="2800" dirty="0" smtClean="0"/>
              <a:t>Ei kattavaa semanttista </a:t>
            </a:r>
            <a:r>
              <a:rPr lang="fi-FI" sz="2800" dirty="0" err="1" smtClean="0"/>
              <a:t>yhteentoimivuutta</a:t>
            </a:r>
            <a:endParaRPr lang="fi-FI" sz="2800" dirty="0" smtClean="0"/>
          </a:p>
          <a:p>
            <a:pPr lvl="1"/>
            <a:r>
              <a:rPr lang="fi-FI" sz="2400" dirty="0" smtClean="0"/>
              <a:t>Erilaiset tietosisällöt ja käsitteistöt</a:t>
            </a:r>
          </a:p>
          <a:p>
            <a:pPr lvl="1"/>
            <a:r>
              <a:rPr lang="fi-FI" sz="2400" dirty="0" smtClean="0"/>
              <a:t>Metatietojen merkitystä ei ymmärretä</a:t>
            </a:r>
          </a:p>
          <a:p>
            <a:pPr lvl="1"/>
            <a:r>
              <a:rPr lang="fi-FI" sz="2400" dirty="0" smtClean="0"/>
              <a:t>Keskitytty ”avoimiin rajapintoihin”, osittain turhaan</a:t>
            </a:r>
          </a:p>
          <a:p>
            <a:r>
              <a:rPr lang="fi-FI" sz="3000" dirty="0" smtClean="0"/>
              <a:t>Yhteisten määritysten ja käytäntöjen käyttö puutteellista</a:t>
            </a:r>
          </a:p>
          <a:p>
            <a:pPr lvl="1"/>
            <a:r>
              <a:rPr lang="fi-FI" sz="2400" dirty="0" smtClean="0"/>
              <a:t>Tehdään itse tai ”sovelletaan”</a:t>
            </a:r>
          </a:p>
          <a:p>
            <a:r>
              <a:rPr lang="fi-FI" dirty="0" err="1" smtClean="0"/>
              <a:t>Yhteentoimivuuden</a:t>
            </a:r>
            <a:r>
              <a:rPr lang="fi-FI" dirty="0" smtClean="0"/>
              <a:t> ohjaus haastavaa</a:t>
            </a:r>
          </a:p>
          <a:p>
            <a:pPr lvl="1"/>
            <a:r>
              <a:rPr lang="fi-FI" dirty="0" smtClean="0"/>
              <a:t>Lainsäädäntö ei tue vahvaa koordinointia</a:t>
            </a:r>
          </a:p>
          <a:p>
            <a:pPr lvl="1"/>
            <a:r>
              <a:rPr lang="fi-FI" dirty="0" smtClean="0"/>
              <a:t>Organisaatiot edelleen varsin itsenäisiä</a:t>
            </a:r>
          </a:p>
          <a:p>
            <a:endParaRPr lang="fi-FI" dirty="0"/>
          </a:p>
        </p:txBody>
      </p:sp>
      <p:sp>
        <p:nvSpPr>
          <p:cNvPr id="4" name="Dian numeron paikkamerkki 3"/>
          <p:cNvSpPr>
            <a:spLocks noGrp="1"/>
          </p:cNvSpPr>
          <p:nvPr>
            <p:ph type="sldNum" sz="quarter" idx="10"/>
          </p:nvPr>
        </p:nvSpPr>
        <p:spPr/>
        <p:txBody>
          <a:bodyPr/>
          <a:lstStyle/>
          <a:p>
            <a:fld id="{C7952D6C-E593-4B9C-9C81-415545BD0B6E}" type="slidenum">
              <a:rPr lang="fi-FI" smtClean="0"/>
              <a:pPr/>
              <a:t>10</a:t>
            </a:fld>
            <a:endParaRPr lang="fi-FI"/>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Miksi olemme ”nykytilassa”?</a:t>
            </a:r>
            <a:endParaRPr lang="fi-FI" dirty="0"/>
          </a:p>
        </p:txBody>
      </p:sp>
      <p:sp>
        <p:nvSpPr>
          <p:cNvPr id="3" name="Sisällön paikkamerkki 2"/>
          <p:cNvSpPr>
            <a:spLocks noGrp="1"/>
          </p:cNvSpPr>
          <p:nvPr>
            <p:ph idx="1"/>
          </p:nvPr>
        </p:nvSpPr>
        <p:spPr/>
        <p:txBody>
          <a:bodyPr/>
          <a:lstStyle/>
          <a:p>
            <a:r>
              <a:rPr lang="fi-FI" dirty="0" smtClean="0"/>
              <a:t>Ohjaus ja säädökset puutteellisia?</a:t>
            </a:r>
          </a:p>
          <a:p>
            <a:r>
              <a:rPr lang="fi-FI" dirty="0" err="1" smtClean="0"/>
              <a:t>Siiloutuminen</a:t>
            </a:r>
            <a:endParaRPr lang="fi-FI" dirty="0" smtClean="0"/>
          </a:p>
          <a:p>
            <a:pPr lvl="1"/>
            <a:r>
              <a:rPr lang="fi-FI" dirty="0" smtClean="0"/>
              <a:t>Järjestelmät ja toimintatavat rakennettu organisaatioiden omista tarpeista ja lähtökohdista</a:t>
            </a:r>
          </a:p>
          <a:p>
            <a:r>
              <a:rPr lang="fi-FI" dirty="0" smtClean="0"/>
              <a:t>Markkinat eivät ”hoida”</a:t>
            </a:r>
          </a:p>
          <a:p>
            <a:pPr lvl="1"/>
            <a:r>
              <a:rPr lang="fi-FI" dirty="0" smtClean="0"/>
              <a:t>Järjestelmätoimittajien kannattavaa tarjota </a:t>
            </a:r>
            <a:r>
              <a:rPr lang="fi-FI" dirty="0" err="1" smtClean="0"/>
              <a:t>ei-yhteentoimivia</a:t>
            </a:r>
            <a:r>
              <a:rPr lang="fi-FI" dirty="0" smtClean="0"/>
              <a:t> järjestelmiä (vrt. kunnat)</a:t>
            </a:r>
          </a:p>
          <a:p>
            <a:pPr lvl="1"/>
            <a:r>
              <a:rPr lang="fi-FI" dirty="0" smtClean="0"/>
              <a:t>Jokainen integraatio rakennetaan erikseen</a:t>
            </a:r>
          </a:p>
          <a:p>
            <a:pPr lvl="1"/>
            <a:r>
              <a:rPr lang="fi-FI" dirty="0" smtClean="0"/>
              <a:t>Jokaisen integraation voi laskuttaa erikseen</a:t>
            </a:r>
            <a:endParaRPr lang="fi-FI" dirty="0"/>
          </a:p>
        </p:txBody>
      </p:sp>
      <p:sp>
        <p:nvSpPr>
          <p:cNvPr id="4" name="Dian numeron paikkamerkki 3"/>
          <p:cNvSpPr>
            <a:spLocks noGrp="1"/>
          </p:cNvSpPr>
          <p:nvPr>
            <p:ph type="sldNum" sz="quarter" idx="10"/>
          </p:nvPr>
        </p:nvSpPr>
        <p:spPr/>
        <p:txBody>
          <a:bodyPr/>
          <a:lstStyle/>
          <a:p>
            <a:fld id="{C7952D6C-E593-4B9C-9C81-415545BD0B6E}" type="slidenum">
              <a:rPr lang="fi-FI" smtClean="0"/>
              <a:pPr/>
              <a:t>11</a:t>
            </a:fld>
            <a:endParaRPr lang="fi-F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err="1" smtClean="0"/>
              <a:t>Yhteentoimivuuden</a:t>
            </a:r>
            <a:r>
              <a:rPr lang="fi-FI" dirty="0" smtClean="0"/>
              <a:t> esteitä</a:t>
            </a:r>
            <a:endParaRPr lang="fi-FI" dirty="0"/>
          </a:p>
        </p:txBody>
      </p:sp>
      <p:sp>
        <p:nvSpPr>
          <p:cNvPr id="4" name="Sisällön paikkamerkki 3"/>
          <p:cNvSpPr>
            <a:spLocks noGrp="1"/>
          </p:cNvSpPr>
          <p:nvPr>
            <p:ph idx="1"/>
          </p:nvPr>
        </p:nvSpPr>
        <p:spPr/>
        <p:txBody>
          <a:bodyPr>
            <a:normAutofit fontScale="77500" lnSpcReduction="20000"/>
          </a:bodyPr>
          <a:lstStyle/>
          <a:p>
            <a:r>
              <a:rPr lang="fi-FI" dirty="0" smtClean="0"/>
              <a:t>Viranomaisten itsenäisyys</a:t>
            </a:r>
          </a:p>
          <a:p>
            <a:pPr lvl="1"/>
            <a:r>
              <a:rPr lang="fi-FI" dirty="0" smtClean="0"/>
              <a:t>Virastot ovat lähtökohtaisesti itsenäisiä ja niillä on valta järjestää toimintansa parhaaksi katsomallaan tavalla.</a:t>
            </a:r>
          </a:p>
          <a:p>
            <a:r>
              <a:rPr lang="fi-FI" dirty="0" smtClean="0"/>
              <a:t>Monimutkaisuus</a:t>
            </a:r>
          </a:p>
          <a:p>
            <a:pPr lvl="1"/>
            <a:r>
              <a:rPr lang="fi-FI" dirty="0" smtClean="0"/>
              <a:t>Viranomaisen asiakirjat ovat julkisia. Paitsi jos niissä on salassa pidettävää tietoa, jolloin osa siitä ei ole julkinen. Paitsi jos asianosainen on siihen oikeutettu. Paitsi jos sen salassa pito on laissa erikseen määrätty. Paitsi jos tieto on niin vanhaa että se on arkistoitu. Paitsi jos sen käyttötarkoitus ei ole hyväksyttävä…</a:t>
            </a:r>
          </a:p>
          <a:p>
            <a:r>
              <a:rPr lang="fi-FI" dirty="0" smtClean="0"/>
              <a:t>Kustannukset ja toteutus toissijaisia</a:t>
            </a:r>
          </a:p>
          <a:p>
            <a:pPr lvl="1"/>
            <a:r>
              <a:rPr lang="fi-FI" dirty="0" smtClean="0"/>
              <a:t>Apulaisoikeusasiamies katsoi, että henkilötunnusta ei saa käsitellä vain siitä syystä että tietojärjestelmän ominaisuudet niin vaativat tai että tietojen käsittely henkilötunnuksen avulla on helpompaa tai nopeampaa pysäköinnin valvonnan yhteydessä (AOA 1777/08, antopäivä 31.12.2009)</a:t>
            </a:r>
            <a:endParaRPr lang="fi-FI" dirty="0"/>
          </a:p>
        </p:txBody>
      </p:sp>
      <p:sp>
        <p:nvSpPr>
          <p:cNvPr id="2" name="Dian numeron paikkamerkki 1"/>
          <p:cNvSpPr>
            <a:spLocks noGrp="1"/>
          </p:cNvSpPr>
          <p:nvPr>
            <p:ph type="sldNum" sz="quarter" idx="10"/>
          </p:nvPr>
        </p:nvSpPr>
        <p:spPr/>
        <p:txBody>
          <a:bodyPr/>
          <a:lstStyle/>
          <a:p>
            <a:fld id="{17F37F9A-E148-45A3-9D46-A3E351BD6E6D}" type="slidenum">
              <a:rPr lang="fi-FI" smtClean="0"/>
              <a:pPr/>
              <a:t>12</a:t>
            </a:fld>
            <a:endParaRPr lang="fi-FI"/>
          </a:p>
        </p:txBody>
      </p:sp>
      <p:sp>
        <p:nvSpPr>
          <p:cNvPr id="5" name="Tekstikehys 4"/>
          <p:cNvSpPr txBox="1"/>
          <p:nvPr/>
        </p:nvSpPr>
        <p:spPr>
          <a:xfrm>
            <a:off x="7106263" y="5842660"/>
            <a:ext cx="2037737" cy="400110"/>
          </a:xfrm>
          <a:prstGeom prst="rect">
            <a:avLst/>
          </a:prstGeom>
          <a:noFill/>
        </p:spPr>
        <p:txBody>
          <a:bodyPr wrap="none" rtlCol="0">
            <a:spAutoFit/>
          </a:bodyPr>
          <a:lstStyle/>
          <a:p>
            <a:pPr algn="r"/>
            <a:r>
              <a:rPr lang="fi-FI" sz="2000" dirty="0" smtClean="0"/>
              <a:t>Jari Kallela / VM</a:t>
            </a:r>
            <a:endParaRPr lang="fi-FI"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Semanttinen </a:t>
            </a:r>
            <a:r>
              <a:rPr lang="fi-FI" dirty="0" err="1" smtClean="0"/>
              <a:t>yhteentoimivuus</a:t>
            </a:r>
            <a:endParaRPr lang="fi-FI" dirty="0"/>
          </a:p>
        </p:txBody>
      </p:sp>
      <p:sp>
        <p:nvSpPr>
          <p:cNvPr id="3" name="Sisällön paikkamerkki 2"/>
          <p:cNvSpPr>
            <a:spLocks noGrp="1"/>
          </p:cNvSpPr>
          <p:nvPr>
            <p:ph idx="1"/>
          </p:nvPr>
        </p:nvSpPr>
        <p:spPr/>
        <p:txBody>
          <a:bodyPr/>
          <a:lstStyle/>
          <a:p>
            <a:r>
              <a:rPr lang="fi-FI" sz="2200" dirty="0" smtClean="0"/>
              <a:t>”Tietojärjestelmä pystyy yhdistelemään eri lähteistä vastaanottamaansa tietoa ja käsittelemään sitä tavalla, jossa tietojen merkitys säilyy.”</a:t>
            </a:r>
          </a:p>
          <a:p>
            <a:r>
              <a:rPr lang="fi-FI" dirty="0" smtClean="0"/>
              <a:t>”…tavoiteltava julkisessa hallinnossa semanttista </a:t>
            </a:r>
            <a:r>
              <a:rPr lang="fi-FI" dirty="0" err="1" smtClean="0"/>
              <a:t>yhteentoimivuutta</a:t>
            </a:r>
            <a:r>
              <a:rPr lang="fi-FI" dirty="0" smtClean="0"/>
              <a:t>.” </a:t>
            </a:r>
          </a:p>
          <a:p>
            <a:pPr lvl="1"/>
            <a:r>
              <a:rPr lang="fi-FI" sz="2200" dirty="0" smtClean="0"/>
              <a:t>Julkisen hallinnon tietohallinnon ja </a:t>
            </a:r>
            <a:r>
              <a:rPr lang="fi-FI" sz="2200" dirty="0" err="1" smtClean="0"/>
              <a:t>yhteentoimivuuden</a:t>
            </a:r>
            <a:r>
              <a:rPr lang="fi-FI" sz="2200" dirty="0" smtClean="0"/>
              <a:t> ohjauksen kehittäminen, 6/2010</a:t>
            </a:r>
          </a:p>
          <a:p>
            <a:r>
              <a:rPr lang="fi-FI" dirty="0" smtClean="0"/>
              <a:t>Yhdenmukaiset tietorakenteet, yhteismitalliset tietosisällöt</a:t>
            </a:r>
          </a:p>
          <a:p>
            <a:pPr lvl="1"/>
            <a:r>
              <a:rPr lang="fi-FI" dirty="0" smtClean="0"/>
              <a:t>Avoimuus, julkisuus, dokumentointi</a:t>
            </a:r>
          </a:p>
          <a:p>
            <a:pPr lvl="1"/>
            <a:r>
              <a:rPr lang="fi-FI" dirty="0" smtClean="0"/>
              <a:t>Metadata- ja sanastotyön merkitys</a:t>
            </a:r>
          </a:p>
          <a:p>
            <a:endParaRPr lang="fi-FI" dirty="0" smtClean="0"/>
          </a:p>
          <a:p>
            <a:endParaRPr lang="fi-FI" dirty="0"/>
          </a:p>
        </p:txBody>
      </p:sp>
      <p:sp>
        <p:nvSpPr>
          <p:cNvPr id="4" name="Dian numeron paikkamerkki 3"/>
          <p:cNvSpPr>
            <a:spLocks noGrp="1"/>
          </p:cNvSpPr>
          <p:nvPr>
            <p:ph type="sldNum" sz="quarter" idx="10"/>
          </p:nvPr>
        </p:nvSpPr>
        <p:spPr/>
        <p:txBody>
          <a:bodyPr/>
          <a:lstStyle/>
          <a:p>
            <a:fld id="{C7952D6C-E593-4B9C-9C81-415545BD0B6E}" type="slidenum">
              <a:rPr lang="fi-FI" smtClean="0"/>
              <a:pPr/>
              <a:t>13</a:t>
            </a:fld>
            <a:endParaRPr lang="fi-F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Polku ”aitoon” </a:t>
            </a:r>
            <a:r>
              <a:rPr lang="fi-FI" dirty="0" err="1" smtClean="0"/>
              <a:t>yhteentoimivuuteen</a:t>
            </a:r>
            <a:endParaRPr lang="fi-FI" dirty="0"/>
          </a:p>
        </p:txBody>
      </p:sp>
      <p:sp>
        <p:nvSpPr>
          <p:cNvPr id="3" name="Sisällön paikkamerkki 2"/>
          <p:cNvSpPr>
            <a:spLocks noGrp="1"/>
          </p:cNvSpPr>
          <p:nvPr>
            <p:ph idx="1"/>
          </p:nvPr>
        </p:nvSpPr>
        <p:spPr/>
        <p:txBody>
          <a:bodyPr/>
          <a:lstStyle/>
          <a:p>
            <a:r>
              <a:rPr lang="fi-FI" dirty="0" smtClean="0"/>
              <a:t>Keskitytään semanttisen </a:t>
            </a:r>
            <a:r>
              <a:rPr lang="fi-FI" dirty="0" err="1" smtClean="0"/>
              <a:t>yhteentoimivuuden</a:t>
            </a:r>
            <a:r>
              <a:rPr lang="fi-FI" dirty="0" smtClean="0"/>
              <a:t> edistämiseen</a:t>
            </a:r>
          </a:p>
          <a:p>
            <a:pPr lvl="1"/>
            <a:r>
              <a:rPr lang="fi-FI" dirty="0" smtClean="0"/>
              <a:t>Yhteismitalliset tietosisällöt ja yhdenmukaiset tietorakenteet välttämättömiä</a:t>
            </a:r>
          </a:p>
          <a:p>
            <a:pPr lvl="1"/>
            <a:r>
              <a:rPr lang="fi-FI" dirty="0" smtClean="0"/>
              <a:t>Resursointi, koordinointi ja suunnitelmallisuus</a:t>
            </a:r>
          </a:p>
          <a:p>
            <a:r>
              <a:rPr lang="fi-FI" dirty="0" smtClean="0"/>
              <a:t>Edellyttää säädöksiä ja vahvaa ohjausta</a:t>
            </a:r>
          </a:p>
          <a:p>
            <a:pPr lvl="1"/>
            <a:r>
              <a:rPr lang="fi-FI" dirty="0" smtClean="0"/>
              <a:t>JHS, VN ja ministeriöiden asetukset</a:t>
            </a:r>
          </a:p>
          <a:p>
            <a:pPr lvl="1"/>
            <a:r>
              <a:rPr lang="fi-FI" dirty="0" smtClean="0"/>
              <a:t>Tietohallintolain uudistaminen?</a:t>
            </a:r>
          </a:p>
          <a:p>
            <a:r>
              <a:rPr lang="fi-FI" dirty="0" smtClean="0"/>
              <a:t>Sitoudutaan yhteisiin käytäntöihin</a:t>
            </a:r>
          </a:p>
          <a:p>
            <a:endParaRPr lang="fi-FI" dirty="0"/>
          </a:p>
        </p:txBody>
      </p:sp>
      <p:sp>
        <p:nvSpPr>
          <p:cNvPr id="4" name="Dian numeron paikkamerkki 3"/>
          <p:cNvSpPr>
            <a:spLocks noGrp="1"/>
          </p:cNvSpPr>
          <p:nvPr>
            <p:ph type="sldNum" sz="quarter" idx="10"/>
          </p:nvPr>
        </p:nvSpPr>
        <p:spPr/>
        <p:txBody>
          <a:bodyPr/>
          <a:lstStyle/>
          <a:p>
            <a:fld id="{C7952D6C-E593-4B9C-9C81-415545BD0B6E}" type="slidenum">
              <a:rPr lang="fi-FI" smtClean="0"/>
              <a:pPr/>
              <a:t>14</a:t>
            </a:fld>
            <a:endParaRPr lang="fi-F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Yhteentoimivuuden</a:t>
            </a:r>
            <a:r>
              <a:rPr lang="fi-FI" dirty="0" smtClean="0"/>
              <a:t> edistäminen</a:t>
            </a:r>
            <a:endParaRPr lang="fi-FI" dirty="0"/>
          </a:p>
        </p:txBody>
      </p:sp>
      <p:sp>
        <p:nvSpPr>
          <p:cNvPr id="3" name="Sisällön paikkamerkki 2"/>
          <p:cNvSpPr>
            <a:spLocks noGrp="1"/>
          </p:cNvSpPr>
          <p:nvPr>
            <p:ph idx="1"/>
          </p:nvPr>
        </p:nvSpPr>
        <p:spPr/>
        <p:txBody>
          <a:bodyPr/>
          <a:lstStyle/>
          <a:p>
            <a:r>
              <a:rPr lang="fi-FI" dirty="0" smtClean="0"/>
              <a:t>Lainsäädäntö</a:t>
            </a:r>
          </a:p>
          <a:p>
            <a:pPr lvl="1"/>
            <a:r>
              <a:rPr lang="fi-FI" dirty="0" smtClean="0"/>
              <a:t>Vastuu </a:t>
            </a:r>
            <a:r>
              <a:rPr lang="fi-FI" dirty="0" err="1" smtClean="0"/>
              <a:t>VM:llä</a:t>
            </a:r>
            <a:r>
              <a:rPr lang="fi-FI" dirty="0" smtClean="0"/>
              <a:t> (ja hallinnonaloilla)</a:t>
            </a:r>
          </a:p>
          <a:p>
            <a:r>
              <a:rPr lang="fi-FI" dirty="0" smtClean="0"/>
              <a:t>Julkisen hallinnon kokonaisarkkitehtuuri</a:t>
            </a:r>
          </a:p>
          <a:p>
            <a:pPr lvl="1"/>
            <a:r>
              <a:rPr lang="fi-FI" dirty="0" smtClean="0"/>
              <a:t>Julkisen hallinnon tietoarkkitehtuuri</a:t>
            </a:r>
          </a:p>
          <a:p>
            <a:r>
              <a:rPr lang="fi-FI" dirty="0" smtClean="0"/>
              <a:t>Kansallinen palveluarkkitehtuuri</a:t>
            </a:r>
          </a:p>
          <a:p>
            <a:pPr lvl="1"/>
            <a:r>
              <a:rPr lang="fi-FI" dirty="0" smtClean="0"/>
              <a:t>Edellyttää </a:t>
            </a:r>
            <a:r>
              <a:rPr lang="fi-FI" dirty="0" err="1" smtClean="0"/>
              <a:t>yhteentoimivuutta</a:t>
            </a:r>
            <a:endParaRPr lang="fi-FI" dirty="0" smtClean="0"/>
          </a:p>
          <a:p>
            <a:pPr lvl="1"/>
            <a:r>
              <a:rPr lang="fi-FI" dirty="0" smtClean="0"/>
              <a:t>Toteuttaa </a:t>
            </a:r>
            <a:r>
              <a:rPr lang="fi-FI" dirty="0" err="1" smtClean="0"/>
              <a:t>yhteentoimivuutta</a:t>
            </a:r>
            <a:r>
              <a:rPr lang="fi-FI" dirty="0" smtClean="0"/>
              <a:t>?</a:t>
            </a:r>
          </a:p>
          <a:p>
            <a:r>
              <a:rPr lang="fi-FI" dirty="0" smtClean="0"/>
              <a:t>Julkisen hallinnon </a:t>
            </a:r>
            <a:r>
              <a:rPr lang="fi-FI" dirty="0" err="1" smtClean="0"/>
              <a:t>yhteentoimivuus-</a:t>
            </a:r>
            <a:r>
              <a:rPr lang="fi-FI" dirty="0" smtClean="0"/>
              <a:t> ja metatietopalvelut – suunnitelma</a:t>
            </a:r>
          </a:p>
          <a:p>
            <a:endParaRPr lang="fi-FI" dirty="0"/>
          </a:p>
        </p:txBody>
      </p:sp>
      <p:sp>
        <p:nvSpPr>
          <p:cNvPr id="4" name="Dian numeron paikkamerkki 3"/>
          <p:cNvSpPr>
            <a:spLocks noGrp="1"/>
          </p:cNvSpPr>
          <p:nvPr>
            <p:ph type="sldNum" sz="quarter" idx="10"/>
          </p:nvPr>
        </p:nvSpPr>
        <p:spPr/>
        <p:txBody>
          <a:bodyPr/>
          <a:lstStyle/>
          <a:p>
            <a:fld id="{C7952D6C-E593-4B9C-9C81-415545BD0B6E}" type="slidenum">
              <a:rPr lang="fi-FI" smtClean="0"/>
              <a:pPr/>
              <a:t>15</a:t>
            </a:fld>
            <a:endParaRPr lang="fi-F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tsikko 1"/>
          <p:cNvSpPr>
            <a:spLocks noGrp="1"/>
          </p:cNvSpPr>
          <p:nvPr>
            <p:ph type="title"/>
          </p:nvPr>
        </p:nvSpPr>
        <p:spPr/>
        <p:txBody>
          <a:bodyPr/>
          <a:lstStyle/>
          <a:p>
            <a:r>
              <a:rPr lang="fi-FI" smtClean="0"/>
              <a:t>Tietohallintolain toimeenpano</a:t>
            </a:r>
          </a:p>
        </p:txBody>
      </p:sp>
      <p:sp>
        <p:nvSpPr>
          <p:cNvPr id="15363" name="Sisällön paikkamerkki 2"/>
          <p:cNvSpPr>
            <a:spLocks noGrp="1"/>
          </p:cNvSpPr>
          <p:nvPr>
            <p:ph idx="1"/>
          </p:nvPr>
        </p:nvSpPr>
        <p:spPr/>
        <p:txBody>
          <a:bodyPr/>
          <a:lstStyle/>
          <a:p>
            <a:r>
              <a:rPr lang="fi-FI" sz="2400" smtClean="0"/>
              <a:t>Keskitytään KA-työssä kuvaamaan ja määrittelemään lain mukaiset yleiset ja  toimialakohtaiset yhteentoimivuuden kuvaukset ja määritykset</a:t>
            </a:r>
          </a:p>
          <a:p>
            <a:pPr marL="1082675" lvl="2" indent="-365125"/>
            <a:r>
              <a:rPr lang="fi-FI" sz="2200" smtClean="0"/>
              <a:t>Painopiste perusrekistereiden määrityksissä – jaettavat tietokokonaisuudet tunnetaan jo</a:t>
            </a:r>
          </a:p>
          <a:p>
            <a:r>
              <a:rPr lang="fi-FI" sz="2400" smtClean="0"/>
              <a:t>Ohjeistus KA:n mukaisille yhteentoimivuuden kuvauksille ja määrityksille (laadinta)</a:t>
            </a:r>
          </a:p>
          <a:p>
            <a:pPr lvl="1"/>
            <a:r>
              <a:rPr lang="fi-FI" sz="2200" smtClean="0"/>
              <a:t>Määritellään tarvittava sisältö ja tyhjentävyystaso</a:t>
            </a:r>
          </a:p>
          <a:p>
            <a:pPr lvl="1"/>
            <a:r>
              <a:rPr lang="fi-FI" sz="2200" smtClean="0"/>
              <a:t>Ohjeistus toimialakohtaisesta asettamismenettelystä</a:t>
            </a:r>
          </a:p>
          <a:p>
            <a:r>
              <a:rPr lang="fi-FI" sz="2400" smtClean="0"/>
              <a:t>Järjestetään ko. määritysten ylläpito esim. osana metatietopalveluja</a:t>
            </a:r>
          </a:p>
          <a:p>
            <a:pPr lvl="1"/>
            <a:r>
              <a:rPr lang="fi-FI" sz="2200" smtClean="0"/>
              <a:t>Tuetaan rajapintatyötä (API-kirjasto ym.)</a:t>
            </a:r>
          </a:p>
          <a:p>
            <a:endParaRPr lang="fi-FI" sz="2400" smtClean="0"/>
          </a:p>
        </p:txBody>
      </p:sp>
      <p:sp>
        <p:nvSpPr>
          <p:cNvPr id="4" name="Dian numeron paikkamerkki 3"/>
          <p:cNvSpPr>
            <a:spLocks noGrp="1"/>
          </p:cNvSpPr>
          <p:nvPr>
            <p:ph type="sldNum" sz="quarter" idx="10"/>
          </p:nvPr>
        </p:nvSpPr>
        <p:spPr/>
        <p:txBody>
          <a:bodyPr/>
          <a:lstStyle/>
          <a:p>
            <a:pPr>
              <a:defRPr/>
            </a:pPr>
            <a:fld id="{64BABAE8-C5A2-49FE-9EFC-0720792AB3DB}" type="slidenum">
              <a:rPr lang="fi-FI" smtClean="0"/>
              <a:pPr>
                <a:defRPr/>
              </a:pPr>
              <a:t>16</a:t>
            </a:fld>
            <a:endParaRPr lang="fi-FI"/>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0"/>
          </p:nvPr>
        </p:nvSpPr>
        <p:spPr/>
        <p:txBody>
          <a:bodyPr/>
          <a:lstStyle/>
          <a:p>
            <a:pPr>
              <a:defRPr/>
            </a:pPr>
            <a:fld id="{7BEAD0AD-6F87-45DC-8EEE-B6CE537E1714}" type="slidenum">
              <a:rPr lang="fi-FI"/>
              <a:pPr>
                <a:defRPr/>
              </a:pPr>
              <a:t>17</a:t>
            </a:fld>
            <a:endParaRPr lang="fi-FI"/>
          </a:p>
        </p:txBody>
      </p:sp>
      <p:sp>
        <p:nvSpPr>
          <p:cNvPr id="7171" name="Rectangle 2"/>
          <p:cNvSpPr>
            <a:spLocks noGrp="1" noChangeArrowheads="1"/>
          </p:cNvSpPr>
          <p:nvPr>
            <p:ph type="title"/>
          </p:nvPr>
        </p:nvSpPr>
        <p:spPr/>
        <p:txBody>
          <a:bodyPr/>
          <a:lstStyle/>
          <a:p>
            <a:pPr eaLnBrk="1" hangingPunct="1"/>
            <a:r>
              <a:rPr lang="fi-FI" smtClean="0"/>
              <a:t>Yhteentoimivuuden kuvaukset ja määritykset?</a:t>
            </a:r>
          </a:p>
        </p:txBody>
      </p:sp>
      <p:sp>
        <p:nvSpPr>
          <p:cNvPr id="7172" name="Rectangle 3"/>
          <p:cNvSpPr>
            <a:spLocks noGrp="1" noChangeArrowheads="1"/>
          </p:cNvSpPr>
          <p:nvPr>
            <p:ph type="body" idx="1"/>
          </p:nvPr>
        </p:nvSpPr>
        <p:spPr>
          <a:xfrm>
            <a:off x="596900" y="1350963"/>
            <a:ext cx="7953375" cy="4745037"/>
          </a:xfrm>
        </p:spPr>
        <p:txBody>
          <a:bodyPr/>
          <a:lstStyle/>
          <a:p>
            <a:pPr eaLnBrk="1" hangingPunct="1">
              <a:lnSpc>
                <a:spcPct val="90000"/>
              </a:lnSpc>
            </a:pPr>
            <a:r>
              <a:rPr lang="fi-FI" sz="2800" dirty="0" smtClean="0"/>
              <a:t>Toteuttavat osaltaan </a:t>
            </a:r>
            <a:r>
              <a:rPr lang="fi-FI" sz="2800" b="1" dirty="0" smtClean="0"/>
              <a:t>semanttisen </a:t>
            </a:r>
            <a:r>
              <a:rPr lang="fi-FI" sz="2800" b="1" dirty="0" err="1" smtClean="0"/>
              <a:t>yhteentoimivuuden</a:t>
            </a:r>
            <a:r>
              <a:rPr lang="fi-FI" sz="2800" b="1" dirty="0" smtClean="0"/>
              <a:t> ja toimivat ns. siirtoformaattien pohjina</a:t>
            </a:r>
            <a:endParaRPr lang="fi-FI" sz="2800" dirty="0" smtClean="0"/>
          </a:p>
          <a:p>
            <a:pPr eaLnBrk="1" hangingPunct="1">
              <a:lnSpc>
                <a:spcPct val="90000"/>
              </a:lnSpc>
            </a:pPr>
            <a:r>
              <a:rPr lang="fi-FI" sz="2800" dirty="0" smtClean="0"/>
              <a:t>Tavoitteena </a:t>
            </a:r>
            <a:r>
              <a:rPr lang="fi-FI" sz="2800" dirty="0" err="1" smtClean="0"/>
              <a:t>yhteentoimivuus</a:t>
            </a:r>
            <a:r>
              <a:rPr lang="fi-FI" sz="2800" dirty="0" smtClean="0"/>
              <a:t> (</a:t>
            </a:r>
            <a:r>
              <a:rPr lang="fi-FI" sz="2800" dirty="0" err="1" smtClean="0"/>
              <a:t>tietovarannot-</a:t>
            </a:r>
            <a:r>
              <a:rPr lang="fi-FI" sz="2800" dirty="0" smtClean="0"/>
              <a:t> palvelut) ja kustannussäästöt (integraatiot)</a:t>
            </a:r>
          </a:p>
          <a:p>
            <a:pPr eaLnBrk="1" hangingPunct="1">
              <a:lnSpc>
                <a:spcPct val="90000"/>
              </a:lnSpc>
            </a:pPr>
            <a:r>
              <a:rPr lang="fi-FI" sz="2800" dirty="0" smtClean="0"/>
              <a:t>Mahdollistavat jo kerätyn ja tallennetun tiedon tehokkaan jakelun ja uudelleenkäytettävyyden tietovarantojen ja palvelujen välillä</a:t>
            </a:r>
          </a:p>
          <a:p>
            <a:pPr eaLnBrk="1" hangingPunct="1">
              <a:lnSpc>
                <a:spcPct val="90000"/>
              </a:lnSpc>
            </a:pPr>
            <a:r>
              <a:rPr lang="fi-FI" sz="2800" dirty="0" smtClean="0"/>
              <a:t>Tavoitteena dokumentoida, vakioida ja yhtenäistää käytössä olevat yhteiset tietorakenteet ja -sisällöt sekä kytkeä ne tietojärjestelmien, palveluihin ja  rajapintoihin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ian numeron paikkamerkki 1"/>
          <p:cNvSpPr>
            <a:spLocks noGrp="1"/>
          </p:cNvSpPr>
          <p:nvPr>
            <p:ph type="sldNum" sz="quarter" idx="10"/>
          </p:nvPr>
        </p:nvSpPr>
        <p:spPr/>
        <p:txBody>
          <a:bodyPr/>
          <a:lstStyle/>
          <a:p>
            <a:pPr>
              <a:defRPr/>
            </a:pPr>
            <a:fld id="{BA68CD8E-063F-42CA-B1D6-9AB51BB99660}" type="slidenum">
              <a:rPr lang="fi-FI"/>
              <a:pPr>
                <a:defRPr/>
              </a:pPr>
              <a:t>18</a:t>
            </a:fld>
            <a:endParaRPr lang="fi-FI"/>
          </a:p>
        </p:txBody>
      </p:sp>
      <p:sp>
        <p:nvSpPr>
          <p:cNvPr id="158746" name="Title 1"/>
          <p:cNvSpPr>
            <a:spLocks/>
          </p:cNvSpPr>
          <p:nvPr/>
        </p:nvSpPr>
        <p:spPr bwMode="auto">
          <a:xfrm>
            <a:off x="71438" y="63500"/>
            <a:ext cx="8990012" cy="544513"/>
          </a:xfrm>
          <a:prstGeom prst="rect">
            <a:avLst/>
          </a:prstGeom>
          <a:noFill/>
          <a:ln w="9525">
            <a:noFill/>
            <a:miter lim="800000"/>
            <a:headEnd/>
            <a:tailEnd/>
          </a:ln>
          <a:effectLst/>
        </p:spPr>
        <p:txBody>
          <a:bodyPr wrap="none" anchor="ctr"/>
          <a:lstStyle/>
          <a:p>
            <a:pPr algn="ctr">
              <a:defRPr/>
            </a:pPr>
            <a:r>
              <a:rPr lang="fi-FI" b="1" dirty="0" err="1">
                <a:solidFill>
                  <a:srgbClr val="304E88"/>
                </a:solidFill>
                <a:latin typeface="+mj-lt"/>
              </a:rPr>
              <a:t>Yhteentoimivuuden</a:t>
            </a:r>
            <a:r>
              <a:rPr lang="fi-FI" b="1" dirty="0">
                <a:solidFill>
                  <a:srgbClr val="304E88"/>
                </a:solidFill>
                <a:latin typeface="+mj-lt"/>
              </a:rPr>
              <a:t> kuvaus ja määritys (luonnos)</a:t>
            </a:r>
          </a:p>
        </p:txBody>
      </p:sp>
      <p:grpSp>
        <p:nvGrpSpPr>
          <p:cNvPr id="2" name="Ryhmä 64"/>
          <p:cNvGrpSpPr>
            <a:grpSpLocks/>
          </p:cNvGrpSpPr>
          <p:nvPr/>
        </p:nvGrpSpPr>
        <p:grpSpPr bwMode="auto">
          <a:xfrm>
            <a:off x="204788" y="601663"/>
            <a:ext cx="8939212" cy="5211762"/>
            <a:chOff x="204720" y="601208"/>
            <a:chExt cx="8939280" cy="5212738"/>
          </a:xfrm>
        </p:grpSpPr>
        <p:sp>
          <p:nvSpPr>
            <p:cNvPr id="158722" name="AutoShape 2"/>
            <p:cNvSpPr>
              <a:spLocks noChangeArrowheads="1"/>
            </p:cNvSpPr>
            <p:nvPr/>
          </p:nvSpPr>
          <p:spPr bwMode="auto">
            <a:xfrm>
              <a:off x="358708" y="672658"/>
              <a:ext cx="8461439" cy="4950752"/>
            </a:xfrm>
            <a:prstGeom prst="roundRect">
              <a:avLst>
                <a:gd name="adj" fmla="val 7720"/>
              </a:avLst>
            </a:prstGeom>
            <a:solidFill>
              <a:schemeClr val="accent1">
                <a:lumMod val="20000"/>
                <a:lumOff val="80000"/>
                <a:alpha val="50000"/>
              </a:schemeClr>
            </a:solidFill>
            <a:ln w="9525" algn="ctr">
              <a:solidFill>
                <a:schemeClr val="accent1"/>
              </a:solidFill>
              <a:round/>
              <a:headEnd/>
              <a:tailEnd/>
            </a:ln>
            <a:effectLst/>
          </p:spPr>
          <p:txBody>
            <a:bodyPr wrap="none" anchor="ctr"/>
            <a:lstStyle/>
            <a:p>
              <a:pPr>
                <a:defRPr/>
              </a:pPr>
              <a:endParaRPr lang="fi-FI"/>
            </a:p>
          </p:txBody>
        </p:sp>
        <p:sp>
          <p:nvSpPr>
            <p:cNvPr id="158723" name="AutoShape 3"/>
            <p:cNvSpPr>
              <a:spLocks noChangeArrowheads="1"/>
            </p:cNvSpPr>
            <p:nvPr/>
          </p:nvSpPr>
          <p:spPr bwMode="auto">
            <a:xfrm>
              <a:off x="684149" y="4483372"/>
              <a:ext cx="7753409" cy="936800"/>
            </a:xfrm>
            <a:prstGeom prst="roundRect">
              <a:avLst>
                <a:gd name="adj" fmla="val 16667"/>
              </a:avLst>
            </a:prstGeom>
            <a:solidFill>
              <a:schemeClr val="tx2">
                <a:lumMod val="75000"/>
              </a:schemeClr>
            </a:solidFill>
            <a:ln w="9525" algn="ctr">
              <a:noFill/>
              <a:round/>
              <a:headEnd/>
              <a:tailEnd/>
            </a:ln>
            <a:effectLst/>
          </p:spPr>
          <p:txBody>
            <a:bodyPr wrap="none" anchor="ctr"/>
            <a:lstStyle/>
            <a:p>
              <a:pPr>
                <a:defRPr/>
              </a:pPr>
              <a:endParaRPr lang="fi-FI"/>
            </a:p>
          </p:txBody>
        </p:sp>
        <p:sp>
          <p:nvSpPr>
            <p:cNvPr id="11300" name="AutoShape 4"/>
            <p:cNvSpPr>
              <a:spLocks noChangeArrowheads="1"/>
            </p:cNvSpPr>
            <p:nvPr/>
          </p:nvSpPr>
          <p:spPr bwMode="auto">
            <a:xfrm>
              <a:off x="684213" y="3468492"/>
              <a:ext cx="7753350" cy="936000"/>
            </a:xfrm>
            <a:prstGeom prst="roundRect">
              <a:avLst>
                <a:gd name="adj" fmla="val 16667"/>
              </a:avLst>
            </a:prstGeom>
            <a:solidFill>
              <a:schemeClr val="tx2">
                <a:alpha val="79999"/>
              </a:schemeClr>
            </a:solidFill>
            <a:ln w="50800" algn="ctr">
              <a:noFill/>
              <a:prstDash val="sysDot"/>
              <a:round/>
              <a:headEnd/>
              <a:tailEnd/>
            </a:ln>
          </p:spPr>
          <p:txBody>
            <a:bodyPr wrap="none" anchor="ctr"/>
            <a:lstStyle/>
            <a:p>
              <a:endParaRPr lang="fi-FI">
                <a:solidFill>
                  <a:schemeClr val="bg1"/>
                </a:solidFill>
              </a:endParaRPr>
            </a:p>
          </p:txBody>
        </p:sp>
        <p:sp>
          <p:nvSpPr>
            <p:cNvPr id="158725" name="AutoShape 5"/>
            <p:cNvSpPr>
              <a:spLocks noChangeArrowheads="1"/>
            </p:cNvSpPr>
            <p:nvPr/>
          </p:nvSpPr>
          <p:spPr bwMode="auto">
            <a:xfrm>
              <a:off x="684149" y="2449404"/>
              <a:ext cx="7753409" cy="935212"/>
            </a:xfrm>
            <a:prstGeom prst="roundRect">
              <a:avLst>
                <a:gd name="adj" fmla="val 16667"/>
              </a:avLst>
            </a:prstGeom>
            <a:solidFill>
              <a:schemeClr val="tx2">
                <a:lumMod val="60000"/>
                <a:lumOff val="40000"/>
                <a:alpha val="60000"/>
              </a:schemeClr>
            </a:solidFill>
            <a:ln w="50800" algn="ctr">
              <a:noFill/>
              <a:round/>
              <a:headEnd/>
              <a:tailEnd/>
            </a:ln>
            <a:effectLst/>
          </p:spPr>
          <p:txBody>
            <a:bodyPr wrap="none" anchor="ctr"/>
            <a:lstStyle/>
            <a:p>
              <a:pPr>
                <a:defRPr/>
              </a:pPr>
              <a:endParaRPr lang="fi-FI"/>
            </a:p>
          </p:txBody>
        </p:sp>
        <p:sp>
          <p:nvSpPr>
            <p:cNvPr id="158726" name="AutoShape 6"/>
            <p:cNvSpPr>
              <a:spLocks noChangeArrowheads="1"/>
            </p:cNvSpPr>
            <p:nvPr/>
          </p:nvSpPr>
          <p:spPr bwMode="auto">
            <a:xfrm>
              <a:off x="684149" y="1425274"/>
              <a:ext cx="7753409" cy="936800"/>
            </a:xfrm>
            <a:prstGeom prst="roundRect">
              <a:avLst>
                <a:gd name="adj" fmla="val 16667"/>
              </a:avLst>
            </a:prstGeom>
            <a:solidFill>
              <a:schemeClr val="tx2">
                <a:lumMod val="20000"/>
                <a:lumOff val="80000"/>
              </a:schemeClr>
            </a:solidFill>
            <a:ln w="9525" algn="ctr">
              <a:noFill/>
              <a:round/>
              <a:headEnd/>
              <a:tailEnd/>
            </a:ln>
            <a:effectLst/>
          </p:spPr>
          <p:txBody>
            <a:bodyPr wrap="none" anchor="ctr"/>
            <a:lstStyle/>
            <a:p>
              <a:pPr>
                <a:defRPr/>
              </a:pPr>
              <a:endParaRPr lang="fi-FI"/>
            </a:p>
          </p:txBody>
        </p:sp>
        <p:sp>
          <p:nvSpPr>
            <p:cNvPr id="11303" name="Text Box 7"/>
            <p:cNvSpPr txBox="1">
              <a:spLocks noChangeArrowheads="1"/>
            </p:cNvSpPr>
            <p:nvPr/>
          </p:nvSpPr>
          <p:spPr bwMode="auto">
            <a:xfrm>
              <a:off x="5220494" y="4526451"/>
              <a:ext cx="3059112" cy="276999"/>
            </a:xfrm>
            <a:prstGeom prst="rect">
              <a:avLst/>
            </a:prstGeom>
            <a:noFill/>
            <a:ln w="9525" algn="ctr">
              <a:noFill/>
              <a:miter lim="800000"/>
              <a:headEnd/>
              <a:tailEnd/>
            </a:ln>
          </p:spPr>
          <p:txBody>
            <a:bodyPr>
              <a:spAutoFit/>
            </a:bodyPr>
            <a:lstStyle/>
            <a:p>
              <a:pPr algn="ctr">
                <a:spcBef>
                  <a:spcPct val="50000"/>
                </a:spcBef>
              </a:pPr>
              <a:r>
                <a:rPr lang="fi-FI" sz="1200" b="1">
                  <a:solidFill>
                    <a:schemeClr val="bg1"/>
                  </a:solidFill>
                </a:rPr>
                <a:t>Tekninen yhteentoimivuus</a:t>
              </a:r>
              <a:endParaRPr lang="en-US" sz="1200" b="1">
                <a:solidFill>
                  <a:schemeClr val="bg1"/>
                </a:solidFill>
              </a:endParaRPr>
            </a:p>
          </p:txBody>
        </p:sp>
        <p:sp>
          <p:nvSpPr>
            <p:cNvPr id="11304" name="Text Box 9"/>
            <p:cNvSpPr txBox="1">
              <a:spLocks noChangeArrowheads="1"/>
            </p:cNvSpPr>
            <p:nvPr/>
          </p:nvSpPr>
          <p:spPr bwMode="auto">
            <a:xfrm>
              <a:off x="5220494" y="5174151"/>
              <a:ext cx="3059113" cy="276999"/>
            </a:xfrm>
            <a:prstGeom prst="rect">
              <a:avLst/>
            </a:prstGeom>
            <a:noFill/>
            <a:ln w="9525" algn="ctr">
              <a:noFill/>
              <a:miter lim="800000"/>
              <a:headEnd/>
              <a:tailEnd/>
            </a:ln>
          </p:spPr>
          <p:txBody>
            <a:bodyPr>
              <a:spAutoFit/>
            </a:bodyPr>
            <a:lstStyle/>
            <a:p>
              <a:pPr algn="ctr">
                <a:spcBef>
                  <a:spcPct val="50000"/>
                </a:spcBef>
              </a:pPr>
              <a:r>
                <a:rPr lang="fi-FI" sz="1200" b="1">
                  <a:solidFill>
                    <a:schemeClr val="bg1"/>
                  </a:solidFill>
                </a:rPr>
                <a:t>Tiedon siirto ja yhteydet</a:t>
              </a:r>
              <a:endParaRPr lang="en-US" sz="1200" b="1">
                <a:solidFill>
                  <a:schemeClr val="bg1"/>
                </a:solidFill>
              </a:endParaRPr>
            </a:p>
          </p:txBody>
        </p:sp>
        <p:sp>
          <p:nvSpPr>
            <p:cNvPr id="11305" name="Text Box 10"/>
            <p:cNvSpPr txBox="1">
              <a:spLocks noChangeArrowheads="1"/>
            </p:cNvSpPr>
            <p:nvPr/>
          </p:nvSpPr>
          <p:spPr bwMode="auto">
            <a:xfrm>
              <a:off x="5110956" y="3468492"/>
              <a:ext cx="3278188" cy="276999"/>
            </a:xfrm>
            <a:prstGeom prst="rect">
              <a:avLst/>
            </a:prstGeom>
            <a:noFill/>
            <a:ln w="9525" algn="ctr">
              <a:noFill/>
              <a:miter lim="800000"/>
              <a:headEnd/>
              <a:tailEnd/>
            </a:ln>
          </p:spPr>
          <p:txBody>
            <a:bodyPr>
              <a:spAutoFit/>
            </a:bodyPr>
            <a:lstStyle/>
            <a:p>
              <a:pPr algn="ctr">
                <a:spcBef>
                  <a:spcPct val="50000"/>
                </a:spcBef>
              </a:pPr>
              <a:r>
                <a:rPr lang="fi-FI" sz="1200" b="1">
                  <a:solidFill>
                    <a:schemeClr val="bg1"/>
                  </a:solidFill>
                </a:rPr>
                <a:t>Semanttinen yhteentoimivuus</a:t>
              </a:r>
              <a:endParaRPr lang="en-US" sz="1200" b="1">
                <a:solidFill>
                  <a:schemeClr val="bg1"/>
                </a:solidFill>
              </a:endParaRPr>
            </a:p>
          </p:txBody>
        </p:sp>
        <p:sp>
          <p:nvSpPr>
            <p:cNvPr id="11306" name="Text Box 12"/>
            <p:cNvSpPr txBox="1">
              <a:spLocks noChangeArrowheads="1"/>
            </p:cNvSpPr>
            <p:nvPr/>
          </p:nvSpPr>
          <p:spPr bwMode="auto">
            <a:xfrm>
              <a:off x="5129213" y="4068589"/>
              <a:ext cx="3241675" cy="276999"/>
            </a:xfrm>
            <a:prstGeom prst="rect">
              <a:avLst/>
            </a:prstGeom>
            <a:noFill/>
            <a:ln w="9525" algn="ctr">
              <a:noFill/>
              <a:miter lim="800000"/>
              <a:headEnd/>
              <a:tailEnd/>
            </a:ln>
          </p:spPr>
          <p:txBody>
            <a:bodyPr>
              <a:spAutoFit/>
            </a:bodyPr>
            <a:lstStyle/>
            <a:p>
              <a:pPr algn="ctr">
                <a:spcBef>
                  <a:spcPct val="50000"/>
                </a:spcBef>
              </a:pPr>
              <a:r>
                <a:rPr lang="fi-FI" sz="1200" b="1">
                  <a:solidFill>
                    <a:schemeClr val="bg1"/>
                  </a:solidFill>
                </a:rPr>
                <a:t>Semanttinen yhtenäistäminen</a:t>
              </a:r>
              <a:endParaRPr lang="en-US" sz="1200" b="1">
                <a:solidFill>
                  <a:schemeClr val="bg1"/>
                </a:solidFill>
              </a:endParaRPr>
            </a:p>
          </p:txBody>
        </p:sp>
        <p:sp>
          <p:nvSpPr>
            <p:cNvPr id="11307" name="Text Box 13"/>
            <p:cNvSpPr txBox="1">
              <a:spLocks noChangeArrowheads="1"/>
            </p:cNvSpPr>
            <p:nvPr/>
          </p:nvSpPr>
          <p:spPr bwMode="auto">
            <a:xfrm>
              <a:off x="4967288" y="2431787"/>
              <a:ext cx="3565525" cy="276999"/>
            </a:xfrm>
            <a:prstGeom prst="rect">
              <a:avLst/>
            </a:prstGeom>
            <a:noFill/>
            <a:ln w="9525" algn="ctr">
              <a:noFill/>
              <a:miter lim="800000"/>
              <a:headEnd/>
              <a:tailEnd/>
            </a:ln>
          </p:spPr>
          <p:txBody>
            <a:bodyPr>
              <a:spAutoFit/>
            </a:bodyPr>
            <a:lstStyle/>
            <a:p>
              <a:pPr algn="ctr">
                <a:spcBef>
                  <a:spcPct val="50000"/>
                </a:spcBef>
              </a:pPr>
              <a:r>
                <a:rPr lang="fi-FI" sz="1200" b="1"/>
                <a:t>Organisaatioiden yhteentoimivuus</a:t>
              </a:r>
              <a:endParaRPr lang="en-US" sz="1200" b="1"/>
            </a:p>
          </p:txBody>
        </p:sp>
        <p:sp>
          <p:nvSpPr>
            <p:cNvPr id="11308" name="Text Box 15"/>
            <p:cNvSpPr txBox="1">
              <a:spLocks noChangeArrowheads="1"/>
            </p:cNvSpPr>
            <p:nvPr/>
          </p:nvSpPr>
          <p:spPr bwMode="auto">
            <a:xfrm>
              <a:off x="4924380" y="2988999"/>
              <a:ext cx="3496291" cy="461665"/>
            </a:xfrm>
            <a:prstGeom prst="rect">
              <a:avLst/>
            </a:prstGeom>
            <a:noFill/>
            <a:ln w="9525" algn="ctr">
              <a:noFill/>
              <a:miter lim="800000"/>
              <a:headEnd/>
              <a:tailEnd/>
            </a:ln>
          </p:spPr>
          <p:txBody>
            <a:bodyPr>
              <a:spAutoFit/>
            </a:bodyPr>
            <a:lstStyle/>
            <a:p>
              <a:pPr algn="ctr">
                <a:spcBef>
                  <a:spcPct val="50000"/>
                </a:spcBef>
              </a:pPr>
              <a:r>
                <a:rPr lang="fi-FI" sz="1200" b="1"/>
                <a:t>Organisaatioiden ja prosessien yhtenäistäminen</a:t>
              </a:r>
              <a:endParaRPr lang="en-US" sz="1200" b="1"/>
            </a:p>
          </p:txBody>
        </p:sp>
        <p:sp>
          <p:nvSpPr>
            <p:cNvPr id="11309" name="Text Box 16"/>
            <p:cNvSpPr txBox="1">
              <a:spLocks noChangeArrowheads="1"/>
            </p:cNvSpPr>
            <p:nvPr/>
          </p:nvSpPr>
          <p:spPr bwMode="auto">
            <a:xfrm>
              <a:off x="5057775" y="1425575"/>
              <a:ext cx="3384550" cy="276999"/>
            </a:xfrm>
            <a:prstGeom prst="rect">
              <a:avLst/>
            </a:prstGeom>
            <a:noFill/>
            <a:ln w="9525" algn="ctr">
              <a:noFill/>
              <a:miter lim="800000"/>
              <a:headEnd/>
              <a:tailEnd/>
            </a:ln>
          </p:spPr>
          <p:txBody>
            <a:bodyPr>
              <a:spAutoFit/>
            </a:bodyPr>
            <a:lstStyle/>
            <a:p>
              <a:pPr algn="ctr">
                <a:spcBef>
                  <a:spcPct val="50000"/>
                </a:spcBef>
              </a:pPr>
              <a:r>
                <a:rPr lang="fi-FI" sz="1200" b="1"/>
                <a:t>Lainsäädännön yhteentoimivuus</a:t>
              </a:r>
              <a:endParaRPr lang="en-US" sz="1200" b="1"/>
            </a:p>
          </p:txBody>
        </p:sp>
        <p:sp>
          <p:nvSpPr>
            <p:cNvPr id="11310" name="AutoShape 17"/>
            <p:cNvSpPr>
              <a:spLocks noChangeArrowheads="1"/>
            </p:cNvSpPr>
            <p:nvPr/>
          </p:nvSpPr>
          <p:spPr bwMode="auto">
            <a:xfrm>
              <a:off x="5330735" y="1678675"/>
              <a:ext cx="2844279" cy="232011"/>
            </a:xfrm>
            <a:prstGeom prst="leftRightArrow">
              <a:avLst>
                <a:gd name="adj1" fmla="val 50000"/>
                <a:gd name="adj2" fmla="val 76166"/>
              </a:avLst>
            </a:prstGeom>
            <a:solidFill>
              <a:schemeClr val="bg1"/>
            </a:solidFill>
            <a:ln w="9525" algn="ctr">
              <a:solidFill>
                <a:srgbClr val="FFFFFF"/>
              </a:solidFill>
              <a:miter lim="800000"/>
              <a:headEnd/>
              <a:tailEnd/>
            </a:ln>
          </p:spPr>
          <p:txBody>
            <a:bodyPr wrap="none" anchor="ctr"/>
            <a:lstStyle/>
            <a:p>
              <a:endParaRPr lang="fi-FI" sz="1200"/>
            </a:p>
          </p:txBody>
        </p:sp>
        <p:sp>
          <p:nvSpPr>
            <p:cNvPr id="11311" name="Text Box 18"/>
            <p:cNvSpPr txBox="1">
              <a:spLocks noChangeArrowheads="1"/>
            </p:cNvSpPr>
            <p:nvPr/>
          </p:nvSpPr>
          <p:spPr bwMode="auto">
            <a:xfrm>
              <a:off x="5220494" y="1948216"/>
              <a:ext cx="3059113" cy="276999"/>
            </a:xfrm>
            <a:prstGeom prst="rect">
              <a:avLst/>
            </a:prstGeom>
            <a:noFill/>
            <a:ln w="9525" algn="ctr">
              <a:noFill/>
              <a:miter lim="800000"/>
              <a:headEnd/>
              <a:tailEnd/>
            </a:ln>
          </p:spPr>
          <p:txBody>
            <a:bodyPr>
              <a:spAutoFit/>
            </a:bodyPr>
            <a:lstStyle/>
            <a:p>
              <a:pPr algn="ctr">
                <a:spcBef>
                  <a:spcPct val="50000"/>
                </a:spcBef>
              </a:pPr>
              <a:r>
                <a:rPr lang="fi-FI" sz="1200" b="1"/>
                <a:t>Lainsäädännön yhtenäistäminen</a:t>
              </a:r>
              <a:endParaRPr lang="en-US" sz="1200" b="1"/>
            </a:p>
          </p:txBody>
        </p:sp>
        <p:sp>
          <p:nvSpPr>
            <p:cNvPr id="11312" name="Text Box 19"/>
            <p:cNvSpPr txBox="1">
              <a:spLocks noChangeArrowheads="1"/>
            </p:cNvSpPr>
            <p:nvPr/>
          </p:nvSpPr>
          <p:spPr bwMode="auto">
            <a:xfrm>
              <a:off x="6335713" y="889000"/>
              <a:ext cx="2160587" cy="336550"/>
            </a:xfrm>
            <a:prstGeom prst="rect">
              <a:avLst/>
            </a:prstGeom>
            <a:noFill/>
            <a:ln w="9525" algn="ctr">
              <a:noFill/>
              <a:miter lim="800000"/>
              <a:headEnd/>
              <a:tailEnd/>
            </a:ln>
          </p:spPr>
          <p:txBody>
            <a:bodyPr>
              <a:spAutoFit/>
            </a:bodyPr>
            <a:lstStyle/>
            <a:p>
              <a:pPr algn="ctr">
                <a:spcBef>
                  <a:spcPct val="50000"/>
                </a:spcBef>
              </a:pPr>
              <a:r>
                <a:rPr lang="fi-FI" sz="1600" b="1"/>
                <a:t>Poliittinen tahtotila</a:t>
              </a:r>
              <a:endParaRPr lang="en-US" sz="1600" b="1"/>
            </a:p>
          </p:txBody>
        </p:sp>
        <p:sp>
          <p:nvSpPr>
            <p:cNvPr id="11313" name="Text Box 20"/>
            <p:cNvSpPr txBox="1">
              <a:spLocks noChangeArrowheads="1"/>
            </p:cNvSpPr>
            <p:nvPr/>
          </p:nvSpPr>
          <p:spPr bwMode="auto">
            <a:xfrm>
              <a:off x="1079500" y="4928089"/>
              <a:ext cx="1439863" cy="276999"/>
            </a:xfrm>
            <a:prstGeom prst="rect">
              <a:avLst/>
            </a:prstGeom>
            <a:noFill/>
            <a:ln w="9525" algn="ctr">
              <a:noFill/>
              <a:miter lim="800000"/>
              <a:headEnd/>
              <a:tailEnd/>
            </a:ln>
          </p:spPr>
          <p:txBody>
            <a:bodyPr>
              <a:spAutoFit/>
            </a:bodyPr>
            <a:lstStyle/>
            <a:p>
              <a:pPr algn="ctr">
                <a:spcBef>
                  <a:spcPct val="50000"/>
                </a:spcBef>
              </a:pPr>
              <a:endParaRPr lang="en-US" sz="1200"/>
            </a:p>
          </p:txBody>
        </p:sp>
        <p:sp>
          <p:nvSpPr>
            <p:cNvPr id="11314" name="Text Box 21"/>
            <p:cNvSpPr txBox="1">
              <a:spLocks noChangeArrowheads="1"/>
            </p:cNvSpPr>
            <p:nvPr/>
          </p:nvSpPr>
          <p:spPr bwMode="auto">
            <a:xfrm>
              <a:off x="755650" y="4532801"/>
              <a:ext cx="3708400" cy="646331"/>
            </a:xfrm>
            <a:prstGeom prst="rect">
              <a:avLst/>
            </a:prstGeom>
            <a:noFill/>
            <a:ln w="9525" algn="ctr">
              <a:noFill/>
              <a:miter lim="800000"/>
              <a:headEnd/>
              <a:tailEnd/>
            </a:ln>
          </p:spPr>
          <p:txBody>
            <a:bodyPr>
              <a:spAutoFit/>
            </a:bodyPr>
            <a:lstStyle/>
            <a:p>
              <a:pPr>
                <a:spcBef>
                  <a:spcPct val="50000"/>
                </a:spcBef>
              </a:pPr>
              <a:r>
                <a:rPr lang="fi-FI" sz="1200">
                  <a:solidFill>
                    <a:schemeClr val="bg1"/>
                  </a:solidFill>
                </a:rPr>
                <a:t>Tekniset rajapinnat on suunniteltu siten, että ne mahdollistavat järjestelmien ja palvelujen yhdistämisen</a:t>
              </a:r>
              <a:endParaRPr lang="en-US" sz="1200">
                <a:solidFill>
                  <a:schemeClr val="bg1"/>
                </a:solidFill>
              </a:endParaRPr>
            </a:p>
          </p:txBody>
        </p:sp>
        <p:sp>
          <p:nvSpPr>
            <p:cNvPr id="11315" name="Text Box 22"/>
            <p:cNvSpPr txBox="1">
              <a:spLocks noChangeArrowheads="1"/>
            </p:cNvSpPr>
            <p:nvPr/>
          </p:nvSpPr>
          <p:spPr bwMode="auto">
            <a:xfrm>
              <a:off x="755650" y="3495479"/>
              <a:ext cx="3887788" cy="646331"/>
            </a:xfrm>
            <a:prstGeom prst="rect">
              <a:avLst/>
            </a:prstGeom>
            <a:noFill/>
            <a:ln w="9525" algn="ctr">
              <a:noFill/>
              <a:miter lim="800000"/>
              <a:headEnd/>
              <a:tailEnd/>
            </a:ln>
          </p:spPr>
          <p:txBody>
            <a:bodyPr>
              <a:spAutoFit/>
            </a:bodyPr>
            <a:lstStyle/>
            <a:p>
              <a:pPr>
                <a:spcBef>
                  <a:spcPct val="50000"/>
                </a:spcBef>
              </a:pPr>
              <a:r>
                <a:rPr lang="fi-FI" sz="1200">
                  <a:solidFill>
                    <a:schemeClr val="bg1"/>
                  </a:solidFill>
                </a:rPr>
                <a:t>Informaatiolla on täsmällinen merkitys, joka säilyy tietoa vaihdettaessa muuttumattomana ja ymmärrettävänä kaikille osapuolille</a:t>
              </a:r>
              <a:endParaRPr lang="en-US" sz="1200">
                <a:solidFill>
                  <a:schemeClr val="bg1"/>
                </a:solidFill>
              </a:endParaRPr>
            </a:p>
          </p:txBody>
        </p:sp>
        <p:sp>
          <p:nvSpPr>
            <p:cNvPr id="11316" name="Text Box 23"/>
            <p:cNvSpPr txBox="1">
              <a:spLocks noChangeArrowheads="1"/>
            </p:cNvSpPr>
            <p:nvPr/>
          </p:nvSpPr>
          <p:spPr bwMode="auto">
            <a:xfrm>
              <a:off x="792163" y="2522274"/>
              <a:ext cx="3743325" cy="461665"/>
            </a:xfrm>
            <a:prstGeom prst="rect">
              <a:avLst/>
            </a:prstGeom>
            <a:noFill/>
            <a:ln w="9525" algn="ctr">
              <a:noFill/>
              <a:miter lim="800000"/>
              <a:headEnd/>
              <a:tailEnd/>
            </a:ln>
          </p:spPr>
          <p:txBody>
            <a:bodyPr>
              <a:spAutoFit/>
            </a:bodyPr>
            <a:lstStyle/>
            <a:p>
              <a:pPr>
                <a:spcBef>
                  <a:spcPct val="50000"/>
                </a:spcBef>
              </a:pPr>
              <a:r>
                <a:rPr lang="fi-FI" sz="1200"/>
                <a:t>Eri organisaatiot pääsevät kokonaisedun mukaiseen tavoitteeseen yhteen sovitettujen prosessien kautta</a:t>
              </a:r>
              <a:endParaRPr lang="en-US" sz="1200"/>
            </a:p>
          </p:txBody>
        </p:sp>
        <p:sp>
          <p:nvSpPr>
            <p:cNvPr id="11317" name="Text Box 24"/>
            <p:cNvSpPr txBox="1">
              <a:spLocks noChangeArrowheads="1"/>
            </p:cNvSpPr>
            <p:nvPr/>
          </p:nvSpPr>
          <p:spPr bwMode="auto">
            <a:xfrm>
              <a:off x="792163" y="1497013"/>
              <a:ext cx="3743325" cy="461665"/>
            </a:xfrm>
            <a:prstGeom prst="rect">
              <a:avLst/>
            </a:prstGeom>
            <a:noFill/>
            <a:ln w="9525" algn="ctr">
              <a:noFill/>
              <a:miter lim="800000"/>
              <a:headEnd/>
              <a:tailEnd/>
            </a:ln>
          </p:spPr>
          <p:txBody>
            <a:bodyPr>
              <a:spAutoFit/>
            </a:bodyPr>
            <a:lstStyle/>
            <a:p>
              <a:pPr>
                <a:spcBef>
                  <a:spcPct val="50000"/>
                </a:spcBef>
              </a:pPr>
              <a:r>
                <a:rPr lang="fi-FI" sz="1200"/>
                <a:t>Lainsäädännölliset tekijät on otettu huomioon tietojen vaihtamisessa</a:t>
              </a:r>
              <a:endParaRPr lang="en-US" sz="1200"/>
            </a:p>
          </p:txBody>
        </p:sp>
        <p:sp>
          <p:nvSpPr>
            <p:cNvPr id="11318" name="Text Box 25"/>
            <p:cNvSpPr txBox="1">
              <a:spLocks noChangeArrowheads="1"/>
            </p:cNvSpPr>
            <p:nvPr/>
          </p:nvSpPr>
          <p:spPr bwMode="auto">
            <a:xfrm>
              <a:off x="792163" y="803275"/>
              <a:ext cx="3671887" cy="461665"/>
            </a:xfrm>
            <a:prstGeom prst="rect">
              <a:avLst/>
            </a:prstGeom>
            <a:noFill/>
            <a:ln w="9525" algn="ctr">
              <a:noFill/>
              <a:miter lim="800000"/>
              <a:headEnd/>
              <a:tailEnd/>
            </a:ln>
          </p:spPr>
          <p:txBody>
            <a:bodyPr>
              <a:spAutoFit/>
            </a:bodyPr>
            <a:lstStyle/>
            <a:p>
              <a:pPr>
                <a:spcBef>
                  <a:spcPct val="50000"/>
                </a:spcBef>
              </a:pPr>
              <a:r>
                <a:rPr lang="fi-FI" sz="1200"/>
                <a:t>Osapuolilla on samansuuntaiset visiot, prioriteetit ja tavoitteet</a:t>
              </a:r>
              <a:endParaRPr lang="en-US" sz="1200"/>
            </a:p>
          </p:txBody>
        </p:sp>
        <p:sp>
          <p:nvSpPr>
            <p:cNvPr id="28" name="Suorakulmio 27"/>
            <p:cNvSpPr/>
            <p:nvPr/>
          </p:nvSpPr>
          <p:spPr>
            <a:xfrm>
              <a:off x="204720" y="601208"/>
              <a:ext cx="8939280" cy="521273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grpSp>
      <p:sp>
        <p:nvSpPr>
          <p:cNvPr id="11269" name="AutoShape 17"/>
          <p:cNvSpPr>
            <a:spLocks noChangeArrowheads="1"/>
          </p:cNvSpPr>
          <p:nvPr/>
        </p:nvSpPr>
        <p:spPr bwMode="auto">
          <a:xfrm>
            <a:off x="5319713" y="2663825"/>
            <a:ext cx="2843212" cy="231775"/>
          </a:xfrm>
          <a:prstGeom prst="leftRightArrow">
            <a:avLst>
              <a:gd name="adj1" fmla="val 50000"/>
              <a:gd name="adj2" fmla="val 76215"/>
            </a:avLst>
          </a:prstGeom>
          <a:solidFill>
            <a:schemeClr val="bg1"/>
          </a:solidFill>
          <a:ln w="9525" algn="ctr">
            <a:solidFill>
              <a:srgbClr val="FFFFFF"/>
            </a:solidFill>
            <a:miter lim="800000"/>
            <a:headEnd/>
            <a:tailEnd/>
          </a:ln>
        </p:spPr>
        <p:txBody>
          <a:bodyPr wrap="none" anchor="ctr"/>
          <a:lstStyle/>
          <a:p>
            <a:endParaRPr lang="fi-FI" sz="1200"/>
          </a:p>
        </p:txBody>
      </p:sp>
      <p:sp>
        <p:nvSpPr>
          <p:cNvPr id="11270" name="AutoShape 17"/>
          <p:cNvSpPr>
            <a:spLocks noChangeArrowheads="1"/>
          </p:cNvSpPr>
          <p:nvPr/>
        </p:nvSpPr>
        <p:spPr bwMode="auto">
          <a:xfrm>
            <a:off x="5335588" y="3703638"/>
            <a:ext cx="2843212" cy="231775"/>
          </a:xfrm>
          <a:prstGeom prst="leftRightArrow">
            <a:avLst>
              <a:gd name="adj1" fmla="val 50000"/>
              <a:gd name="adj2" fmla="val 76215"/>
            </a:avLst>
          </a:prstGeom>
          <a:solidFill>
            <a:schemeClr val="bg1"/>
          </a:solidFill>
          <a:ln w="9525" algn="ctr">
            <a:solidFill>
              <a:srgbClr val="FFFFFF"/>
            </a:solidFill>
            <a:miter lim="800000"/>
            <a:headEnd/>
            <a:tailEnd/>
          </a:ln>
        </p:spPr>
        <p:txBody>
          <a:bodyPr wrap="none" anchor="ctr"/>
          <a:lstStyle/>
          <a:p>
            <a:endParaRPr lang="fi-FI" sz="1200"/>
          </a:p>
        </p:txBody>
      </p:sp>
      <p:sp>
        <p:nvSpPr>
          <p:cNvPr id="11271" name="AutoShape 17"/>
          <p:cNvSpPr>
            <a:spLocks noChangeArrowheads="1"/>
          </p:cNvSpPr>
          <p:nvPr/>
        </p:nvSpPr>
        <p:spPr bwMode="auto">
          <a:xfrm>
            <a:off x="5337175" y="4756150"/>
            <a:ext cx="2844800" cy="231775"/>
          </a:xfrm>
          <a:prstGeom prst="leftRightArrow">
            <a:avLst>
              <a:gd name="adj1" fmla="val 50000"/>
              <a:gd name="adj2" fmla="val 76258"/>
            </a:avLst>
          </a:prstGeom>
          <a:solidFill>
            <a:schemeClr val="bg1"/>
          </a:solidFill>
          <a:ln w="9525" algn="ctr">
            <a:solidFill>
              <a:srgbClr val="FFFFFF"/>
            </a:solidFill>
            <a:miter lim="800000"/>
            <a:headEnd/>
            <a:tailEnd/>
          </a:ln>
        </p:spPr>
        <p:txBody>
          <a:bodyPr wrap="none" anchor="ctr"/>
          <a:lstStyle/>
          <a:p>
            <a:endParaRPr lang="fi-FI" sz="1200"/>
          </a:p>
        </p:txBody>
      </p:sp>
      <p:grpSp>
        <p:nvGrpSpPr>
          <p:cNvPr id="3" name="Ryhmä 54"/>
          <p:cNvGrpSpPr>
            <a:grpSpLocks/>
          </p:cNvGrpSpPr>
          <p:nvPr/>
        </p:nvGrpSpPr>
        <p:grpSpPr bwMode="auto">
          <a:xfrm>
            <a:off x="488950" y="1908175"/>
            <a:ext cx="7859713" cy="3460750"/>
            <a:chOff x="489098" y="1908505"/>
            <a:chExt cx="7859042" cy="3460145"/>
          </a:xfrm>
        </p:grpSpPr>
        <p:sp>
          <p:nvSpPr>
            <p:cNvPr id="68" name="Viisikulmio 67"/>
            <p:cNvSpPr/>
            <p:nvPr/>
          </p:nvSpPr>
          <p:spPr>
            <a:xfrm>
              <a:off x="489098" y="1908505"/>
              <a:ext cx="1892138" cy="360300"/>
            </a:xfrm>
            <a:prstGeom prst="homePlat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69" name="Viisikulmio 68"/>
            <p:cNvSpPr/>
            <p:nvPr/>
          </p:nvSpPr>
          <p:spPr>
            <a:xfrm>
              <a:off x="2905067" y="5003589"/>
              <a:ext cx="838128" cy="360300"/>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0" name="Viisikulmio 69"/>
            <p:cNvSpPr/>
            <p:nvPr/>
          </p:nvSpPr>
          <p:spPr>
            <a:xfrm rot="16200000">
              <a:off x="5537756" y="4674224"/>
              <a:ext cx="1012648" cy="360332"/>
            </a:xfrm>
            <a:prstGeom prst="homePlate">
              <a:avLst>
                <a:gd name="adj" fmla="val 5611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1" name="Viisikulmio 70"/>
            <p:cNvSpPr/>
            <p:nvPr/>
          </p:nvSpPr>
          <p:spPr>
            <a:xfrm>
              <a:off x="5879788" y="1918028"/>
              <a:ext cx="936545" cy="358712"/>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2" name="Lovettu nuolenkärki 71"/>
            <p:cNvSpPr/>
            <p:nvPr/>
          </p:nvSpPr>
          <p:spPr>
            <a:xfrm rot="16200000">
              <a:off x="5501251" y="3715541"/>
              <a:ext cx="1092009" cy="36033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3" name="Lovettu nuolenkärki 72"/>
            <p:cNvSpPr/>
            <p:nvPr/>
          </p:nvSpPr>
          <p:spPr>
            <a:xfrm rot="16200000">
              <a:off x="5317133" y="2509254"/>
              <a:ext cx="1488815" cy="360331"/>
            </a:xfrm>
            <a:prstGeom prst="chevron">
              <a:avLst>
                <a:gd name="adj" fmla="val 50001"/>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4" name="Lovettu nuolenkärki 73"/>
            <p:cNvSpPr/>
            <p:nvPr/>
          </p:nvSpPr>
          <p:spPr>
            <a:xfrm rot="5400000">
              <a:off x="2572560" y="4645654"/>
              <a:ext cx="1031695" cy="360332"/>
            </a:xfrm>
            <a:prstGeom prst="chevron">
              <a:avLst>
                <a:gd name="adj" fmla="val 5000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5" name="Lovettu nuolenkärki 74"/>
            <p:cNvSpPr/>
            <p:nvPr/>
          </p:nvSpPr>
          <p:spPr>
            <a:xfrm rot="5400000">
              <a:off x="2549547" y="3665544"/>
              <a:ext cx="1092009" cy="358744"/>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6" name="Viisikulmio 75"/>
            <p:cNvSpPr/>
            <p:nvPr/>
          </p:nvSpPr>
          <p:spPr>
            <a:xfrm rot="5400000">
              <a:off x="2361460" y="2463223"/>
              <a:ext cx="1460245" cy="360332"/>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7" name="Lovettu nuolenkärki 76"/>
            <p:cNvSpPr/>
            <p:nvPr/>
          </p:nvSpPr>
          <p:spPr>
            <a:xfrm>
              <a:off x="3690813" y="5008351"/>
              <a:ext cx="1711179" cy="360299"/>
            </a:xfrm>
            <a:prstGeom prst="chevron">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78" name="Lovettu nuolenkärki 77"/>
            <p:cNvSpPr/>
            <p:nvPr/>
          </p:nvSpPr>
          <p:spPr>
            <a:xfrm>
              <a:off x="5341672" y="5002002"/>
              <a:ext cx="782570" cy="360299"/>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80" name="Lovettu nuolenkärki 79"/>
            <p:cNvSpPr/>
            <p:nvPr/>
          </p:nvSpPr>
          <p:spPr>
            <a:xfrm>
              <a:off x="6751251" y="1918028"/>
              <a:ext cx="1596889" cy="358712"/>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81" name="Lovettu nuolenkärki 80"/>
            <p:cNvSpPr/>
            <p:nvPr/>
          </p:nvSpPr>
          <p:spPr>
            <a:xfrm>
              <a:off x="2308218" y="1908505"/>
              <a:ext cx="966705" cy="360300"/>
            </a:xfrm>
            <a:prstGeom prst="chevron">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grpSp>
      <p:sp>
        <p:nvSpPr>
          <p:cNvPr id="83" name="Suorakulmio 82"/>
          <p:cNvSpPr/>
          <p:nvPr/>
        </p:nvSpPr>
        <p:spPr>
          <a:xfrm>
            <a:off x="3516313" y="3527425"/>
            <a:ext cx="2087562" cy="504825"/>
          </a:xfrm>
          <a:prstGeom prst="rect">
            <a:avLst/>
          </a:prstGeom>
          <a:solidFill>
            <a:schemeClr val="bg1"/>
          </a:solidFill>
          <a:ln cmpd="sng">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65113" indent="-265113">
              <a:defRPr/>
            </a:pPr>
            <a:r>
              <a:rPr lang="fi-FI" sz="1400" b="1" dirty="0">
                <a:solidFill>
                  <a:schemeClr val="accent4"/>
                </a:solidFill>
                <a:latin typeface="Arial Black" pitchFamily="34" charset="0"/>
              </a:rPr>
              <a:t>C</a:t>
            </a:r>
            <a:r>
              <a:rPr lang="fi-FI" sz="1400" b="1" baseline="-25000" dirty="0">
                <a:solidFill>
                  <a:schemeClr val="accent4"/>
                </a:solidFill>
                <a:latin typeface="Arial Black" pitchFamily="34" charset="0"/>
              </a:rPr>
              <a:t> </a:t>
            </a:r>
            <a:r>
              <a:rPr lang="fi-FI" sz="1000" b="1" dirty="0">
                <a:solidFill>
                  <a:schemeClr val="accent4"/>
                </a:solidFill>
              </a:rPr>
              <a:t>Tietorakenteet ja -määritykset</a:t>
            </a:r>
            <a:endParaRPr lang="fi-FI" sz="1400" b="1" dirty="0">
              <a:solidFill>
                <a:schemeClr val="accent4"/>
              </a:solidFill>
              <a:latin typeface="Arial Black" pitchFamily="34" charset="0"/>
            </a:endParaRPr>
          </a:p>
        </p:txBody>
      </p:sp>
      <p:sp>
        <p:nvSpPr>
          <p:cNvPr id="85" name="Suorakulmio 84"/>
          <p:cNvSpPr/>
          <p:nvPr/>
        </p:nvSpPr>
        <p:spPr>
          <a:xfrm>
            <a:off x="3516313" y="4387850"/>
            <a:ext cx="2087562" cy="504825"/>
          </a:xfrm>
          <a:prstGeom prst="rect">
            <a:avLst/>
          </a:prstGeom>
          <a:solidFill>
            <a:schemeClr val="bg1"/>
          </a:solidFill>
          <a:ln cmpd="sng">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65113" indent="-265113">
              <a:defRPr/>
            </a:pPr>
            <a:r>
              <a:rPr lang="fi-FI" sz="1400" b="1" dirty="0">
                <a:solidFill>
                  <a:schemeClr val="accent4"/>
                </a:solidFill>
                <a:latin typeface="Arial Black" pitchFamily="34" charset="0"/>
              </a:rPr>
              <a:t>D</a:t>
            </a:r>
            <a:r>
              <a:rPr lang="fi-FI" sz="1400" b="1" baseline="-25000" dirty="0">
                <a:solidFill>
                  <a:schemeClr val="accent4"/>
                </a:solidFill>
                <a:latin typeface="Arial Black" pitchFamily="34" charset="0"/>
              </a:rPr>
              <a:t> </a:t>
            </a:r>
            <a:r>
              <a:rPr lang="fi-FI" sz="1000" b="1" dirty="0">
                <a:solidFill>
                  <a:schemeClr val="accent4"/>
                </a:solidFill>
              </a:rPr>
              <a:t>Tiedonsiirtotapa ja rajapinnat</a:t>
            </a:r>
            <a:endParaRPr lang="fi-FI" sz="1400" b="1" dirty="0">
              <a:solidFill>
                <a:schemeClr val="accent4"/>
              </a:solidFill>
              <a:latin typeface="Arial Black" pitchFamily="34" charset="0"/>
            </a:endParaRPr>
          </a:p>
        </p:txBody>
      </p:sp>
      <p:sp>
        <p:nvSpPr>
          <p:cNvPr id="89" name="Suorakulmio 88"/>
          <p:cNvSpPr/>
          <p:nvPr/>
        </p:nvSpPr>
        <p:spPr>
          <a:xfrm>
            <a:off x="3516313" y="2668588"/>
            <a:ext cx="2087562" cy="503237"/>
          </a:xfrm>
          <a:prstGeom prst="rect">
            <a:avLst/>
          </a:prstGeom>
          <a:solidFill>
            <a:schemeClr val="bg1"/>
          </a:solidFill>
          <a:ln cmpd="sng">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65113" indent="-265113">
              <a:defRPr/>
            </a:pPr>
            <a:r>
              <a:rPr lang="fi-FI" sz="1400" b="1" dirty="0">
                <a:solidFill>
                  <a:schemeClr val="accent4"/>
                </a:solidFill>
                <a:latin typeface="Arial Black" pitchFamily="34" charset="0"/>
              </a:rPr>
              <a:t>B</a:t>
            </a:r>
            <a:r>
              <a:rPr lang="fi-FI" sz="1400" b="1" baseline="-25000" dirty="0">
                <a:solidFill>
                  <a:schemeClr val="accent4"/>
                </a:solidFill>
                <a:latin typeface="Arial Black" pitchFamily="34" charset="0"/>
              </a:rPr>
              <a:t> </a:t>
            </a:r>
            <a:r>
              <a:rPr lang="fi-FI" sz="1000" b="1" dirty="0">
                <a:solidFill>
                  <a:schemeClr val="accent4"/>
                </a:solidFill>
              </a:rPr>
              <a:t>Palvelut / prosessit joiden välillä tiedonsiirto tehdään</a:t>
            </a:r>
            <a:endParaRPr lang="fi-FI" sz="1400" b="1" dirty="0">
              <a:solidFill>
                <a:schemeClr val="accent4"/>
              </a:solidFill>
              <a:latin typeface="Arial Black" pitchFamily="34" charset="0"/>
            </a:endParaRPr>
          </a:p>
        </p:txBody>
      </p:sp>
      <p:sp>
        <p:nvSpPr>
          <p:cNvPr id="98" name="Suorakulmio 97"/>
          <p:cNvSpPr/>
          <p:nvPr/>
        </p:nvSpPr>
        <p:spPr>
          <a:xfrm>
            <a:off x="3516313" y="1808163"/>
            <a:ext cx="2087562" cy="503237"/>
          </a:xfrm>
          <a:prstGeom prst="rect">
            <a:avLst/>
          </a:prstGeom>
          <a:solidFill>
            <a:schemeClr val="tx2">
              <a:lumMod val="20000"/>
              <a:lumOff val="80000"/>
            </a:schemeClr>
          </a:solidFill>
          <a:ln cmpd="sng">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65113" indent="-265113">
              <a:defRPr/>
            </a:pPr>
            <a:r>
              <a:rPr lang="fi-FI" sz="1400" b="1" dirty="0">
                <a:solidFill>
                  <a:schemeClr val="accent4"/>
                </a:solidFill>
                <a:latin typeface="Arial Black" pitchFamily="34" charset="0"/>
              </a:rPr>
              <a:t>F</a:t>
            </a:r>
            <a:r>
              <a:rPr lang="fi-FI" sz="1400" b="1" baseline="-25000" dirty="0">
                <a:solidFill>
                  <a:schemeClr val="accent4"/>
                </a:solidFill>
                <a:latin typeface="Arial Black" pitchFamily="34" charset="0"/>
              </a:rPr>
              <a:t>    </a:t>
            </a:r>
            <a:r>
              <a:rPr lang="fi-FI" sz="1000" b="1" dirty="0">
                <a:solidFill>
                  <a:schemeClr val="accent4"/>
                </a:solidFill>
              </a:rPr>
              <a:t>Kohteena olevaa tiedonsiirtoa sääntelevät normit</a:t>
            </a:r>
            <a:endParaRPr lang="fi-FI" sz="1400" b="1" dirty="0">
              <a:solidFill>
                <a:schemeClr val="accent4"/>
              </a:solidFill>
              <a:latin typeface="Arial Black" pitchFamily="34" charset="0"/>
            </a:endParaRPr>
          </a:p>
        </p:txBody>
      </p:sp>
      <p:sp>
        <p:nvSpPr>
          <p:cNvPr id="99" name="Suorakulmio 98"/>
          <p:cNvSpPr/>
          <p:nvPr/>
        </p:nvSpPr>
        <p:spPr>
          <a:xfrm>
            <a:off x="3516313" y="947738"/>
            <a:ext cx="2087562" cy="504825"/>
          </a:xfrm>
          <a:prstGeom prst="rect">
            <a:avLst/>
          </a:prstGeom>
          <a:solidFill>
            <a:schemeClr val="bg1"/>
          </a:solidFill>
          <a:ln cmpd="sng">
            <a:solidFill>
              <a:schemeClr val="bg2">
                <a:lumMod val="9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65113" indent="-265113">
              <a:defRPr/>
            </a:pPr>
            <a:r>
              <a:rPr lang="fi-FI" sz="1400" b="1" dirty="0">
                <a:solidFill>
                  <a:schemeClr val="accent4"/>
                </a:solidFill>
                <a:latin typeface="Arial Black" pitchFamily="34" charset="0"/>
              </a:rPr>
              <a:t>A</a:t>
            </a:r>
            <a:r>
              <a:rPr lang="fi-FI" sz="1400" b="1" baseline="-25000" dirty="0">
                <a:solidFill>
                  <a:schemeClr val="accent4"/>
                </a:solidFill>
                <a:latin typeface="Arial Black" pitchFamily="34" charset="0"/>
              </a:rPr>
              <a:t> </a:t>
            </a:r>
            <a:r>
              <a:rPr lang="fi-FI" sz="1000" b="1" dirty="0">
                <a:solidFill>
                  <a:schemeClr val="accent4"/>
                </a:solidFill>
              </a:rPr>
              <a:t>Tiedonsiirron tavoitetila</a:t>
            </a:r>
            <a:endParaRPr lang="fi-FI" sz="1400" b="1" dirty="0">
              <a:solidFill>
                <a:schemeClr val="accent4"/>
              </a:solidFill>
              <a:latin typeface="Arial Black" pitchFamily="34" charset="0"/>
            </a:endParaRPr>
          </a:p>
        </p:txBody>
      </p:sp>
      <p:cxnSp>
        <p:nvCxnSpPr>
          <p:cNvPr id="102" name="Suora nuoliyhdysviiva 101"/>
          <p:cNvCxnSpPr/>
          <p:nvPr/>
        </p:nvCxnSpPr>
        <p:spPr>
          <a:xfrm flipV="1">
            <a:off x="722313" y="5645150"/>
            <a:ext cx="21605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uora nuoliyhdysviiva 104"/>
          <p:cNvCxnSpPr/>
          <p:nvPr/>
        </p:nvCxnSpPr>
        <p:spPr>
          <a:xfrm flipV="1">
            <a:off x="6245225" y="5645150"/>
            <a:ext cx="2159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uora nuoliyhdysviiva 105"/>
          <p:cNvCxnSpPr/>
          <p:nvPr/>
        </p:nvCxnSpPr>
        <p:spPr>
          <a:xfrm flipV="1">
            <a:off x="3654425" y="5645150"/>
            <a:ext cx="2159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81" name="Tekstikehys 113"/>
          <p:cNvSpPr txBox="1">
            <a:spLocks noChangeArrowheads="1"/>
          </p:cNvSpPr>
          <p:nvPr/>
        </p:nvSpPr>
        <p:spPr bwMode="auto">
          <a:xfrm>
            <a:off x="201613" y="5294313"/>
            <a:ext cx="2193925" cy="277812"/>
          </a:xfrm>
          <a:prstGeom prst="rect">
            <a:avLst/>
          </a:prstGeom>
          <a:noFill/>
          <a:ln w="9525">
            <a:noFill/>
            <a:miter lim="800000"/>
            <a:headEnd/>
            <a:tailEnd/>
          </a:ln>
        </p:spPr>
        <p:txBody>
          <a:bodyPr wrap="none">
            <a:spAutoFit/>
          </a:bodyPr>
          <a:lstStyle/>
          <a:p>
            <a:r>
              <a:rPr lang="fi-FI" sz="1200" b="1"/>
              <a:t>Informaation tasovaatimus:</a:t>
            </a:r>
          </a:p>
        </p:txBody>
      </p:sp>
      <p:sp>
        <p:nvSpPr>
          <p:cNvPr id="11282" name="Tekstikehys 114"/>
          <p:cNvSpPr txBox="1">
            <a:spLocks noChangeArrowheads="1"/>
          </p:cNvSpPr>
          <p:nvPr/>
        </p:nvSpPr>
        <p:spPr bwMode="auto">
          <a:xfrm>
            <a:off x="609600" y="5678488"/>
            <a:ext cx="2146300" cy="400050"/>
          </a:xfrm>
          <a:prstGeom prst="rect">
            <a:avLst/>
          </a:prstGeom>
          <a:noFill/>
          <a:ln w="9525">
            <a:noFill/>
            <a:miter lim="800000"/>
            <a:headEnd/>
            <a:tailEnd/>
          </a:ln>
        </p:spPr>
        <p:txBody>
          <a:bodyPr wrap="none">
            <a:spAutoFit/>
          </a:bodyPr>
          <a:lstStyle/>
          <a:p>
            <a:r>
              <a:rPr lang="fi-FI" sz="1000"/>
              <a:t>Kuvauksen avulla hahmotettavissa</a:t>
            </a:r>
          </a:p>
          <a:p>
            <a:r>
              <a:rPr lang="fi-FI" sz="1000"/>
              <a:t>mikä muuttuu?</a:t>
            </a:r>
          </a:p>
        </p:txBody>
      </p:sp>
      <p:sp>
        <p:nvSpPr>
          <p:cNvPr id="11283" name="Tekstikehys 115"/>
          <p:cNvSpPr txBox="1">
            <a:spLocks noChangeArrowheads="1"/>
          </p:cNvSpPr>
          <p:nvPr/>
        </p:nvSpPr>
        <p:spPr bwMode="auto">
          <a:xfrm>
            <a:off x="3632200" y="5678488"/>
            <a:ext cx="2127250" cy="400050"/>
          </a:xfrm>
          <a:prstGeom prst="rect">
            <a:avLst/>
          </a:prstGeom>
          <a:noFill/>
          <a:ln w="9525">
            <a:noFill/>
            <a:miter lim="800000"/>
            <a:headEnd/>
            <a:tailEnd/>
          </a:ln>
        </p:spPr>
        <p:txBody>
          <a:bodyPr wrap="none">
            <a:spAutoFit/>
          </a:bodyPr>
          <a:lstStyle/>
          <a:p>
            <a:r>
              <a:rPr lang="fi-FI" sz="1000"/>
              <a:t>Kuvauksen avulla suunniteltavissa</a:t>
            </a:r>
          </a:p>
          <a:p>
            <a:r>
              <a:rPr lang="fi-FI" sz="1000"/>
              <a:t>muutoksen toteutus?</a:t>
            </a:r>
          </a:p>
        </p:txBody>
      </p:sp>
      <p:sp>
        <p:nvSpPr>
          <p:cNvPr id="11284" name="Tekstikehys 116"/>
          <p:cNvSpPr txBox="1">
            <a:spLocks noChangeArrowheads="1"/>
          </p:cNvSpPr>
          <p:nvPr/>
        </p:nvSpPr>
        <p:spPr bwMode="auto">
          <a:xfrm>
            <a:off x="6262688" y="5678488"/>
            <a:ext cx="2344737" cy="554037"/>
          </a:xfrm>
          <a:prstGeom prst="rect">
            <a:avLst/>
          </a:prstGeom>
          <a:noFill/>
          <a:ln w="9525">
            <a:noFill/>
            <a:miter lim="800000"/>
            <a:headEnd/>
            <a:tailEnd/>
          </a:ln>
        </p:spPr>
        <p:txBody>
          <a:bodyPr wrap="none">
            <a:spAutoFit/>
          </a:bodyPr>
          <a:lstStyle/>
          <a:p>
            <a:r>
              <a:rPr lang="fi-FI" sz="1000"/>
              <a:t>Kuvauksen avulla mahdollisuus</a:t>
            </a:r>
          </a:p>
          <a:p>
            <a:r>
              <a:rPr lang="fi-FI" sz="1000"/>
              <a:t>tiedonsiirron sääntelyyn ja hankintojen</a:t>
            </a:r>
          </a:p>
          <a:p>
            <a:r>
              <a:rPr lang="fi-FI" sz="1000"/>
              <a:t>suorittamiseen?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Julkisen hallinnon tietoarkkitehtuurityö</a:t>
            </a:r>
            <a:endParaRPr lang="fi-FI" dirty="0"/>
          </a:p>
        </p:txBody>
      </p:sp>
      <p:sp>
        <p:nvSpPr>
          <p:cNvPr id="3" name="Tekstin paikkamerkki 2"/>
          <p:cNvSpPr>
            <a:spLocks noGrp="1"/>
          </p:cNvSpPr>
          <p:nvPr>
            <p:ph type="body" sz="quarter" idx="10"/>
          </p:nvPr>
        </p:nvSpPr>
        <p:spPr>
          <a:xfrm>
            <a:off x="422030" y="1484046"/>
            <a:ext cx="8305566" cy="4590288"/>
          </a:xfrm>
        </p:spPr>
        <p:txBody>
          <a:bodyPr/>
          <a:lstStyle/>
          <a:p>
            <a:r>
              <a:rPr lang="fi-FI" dirty="0" smtClean="0"/>
              <a:t>Pohjana jo tehty työ – ei uutta pyörää…</a:t>
            </a:r>
          </a:p>
          <a:p>
            <a:r>
              <a:rPr lang="fi-FI" dirty="0" smtClean="0"/>
              <a:t>Julkisten tietovarantojen jäsentäminen</a:t>
            </a:r>
          </a:p>
          <a:p>
            <a:pPr lvl="1"/>
            <a:r>
              <a:rPr lang="fi-FI" sz="2400" dirty="0" err="1" smtClean="0"/>
              <a:t>PerustA</a:t>
            </a:r>
            <a:r>
              <a:rPr lang="fi-FI" sz="2400" dirty="0" smtClean="0"/>
              <a:t> – Perustietovarantojen viitearkkitehtuuri (2013)</a:t>
            </a:r>
          </a:p>
          <a:p>
            <a:pPr lvl="1"/>
            <a:r>
              <a:rPr lang="fi-FI" sz="2400" dirty="0" smtClean="0"/>
              <a:t>PERA – Perustietovarantojen rajapinnat (2010)</a:t>
            </a:r>
          </a:p>
          <a:p>
            <a:r>
              <a:rPr lang="fi-FI" dirty="0" smtClean="0"/>
              <a:t>Julkisen hallinnon yhteisen metatietoarkkitehtuurin rakenneosat ja ehdotus metatietopalveluksi</a:t>
            </a:r>
          </a:p>
          <a:p>
            <a:pPr lvl="1"/>
            <a:r>
              <a:rPr lang="fi-FI" dirty="0" smtClean="0"/>
              <a:t>Esiselvitys 20.6.2013</a:t>
            </a:r>
          </a:p>
          <a:p>
            <a:pPr lvl="1"/>
            <a:r>
              <a:rPr lang="fi-FI" dirty="0" smtClean="0"/>
              <a:t>Semanttinen </a:t>
            </a:r>
            <a:r>
              <a:rPr lang="fi-FI" dirty="0" err="1" smtClean="0"/>
              <a:t>yhteentoimivuus</a:t>
            </a:r>
            <a:r>
              <a:rPr lang="fi-FI" dirty="0" smtClean="0"/>
              <a:t> ja vahva säädösohjaus</a:t>
            </a:r>
          </a:p>
          <a:p>
            <a:pPr lvl="1"/>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Yhteentoimivuus?</a:t>
            </a:r>
            <a:endParaRPr lang="fi-FI" dirty="0"/>
          </a:p>
        </p:txBody>
      </p:sp>
      <p:sp>
        <p:nvSpPr>
          <p:cNvPr id="3" name="Sisällön paikkamerkki 2"/>
          <p:cNvSpPr>
            <a:spLocks noGrp="1"/>
          </p:cNvSpPr>
          <p:nvPr>
            <p:ph idx="1"/>
          </p:nvPr>
        </p:nvSpPr>
        <p:spPr/>
        <p:txBody>
          <a:bodyPr/>
          <a:lstStyle/>
          <a:p>
            <a:r>
              <a:rPr lang="fi-FI" dirty="0" smtClean="0"/>
              <a:t>Järjestelmien (ja organisaatioiden) välisten tietojen vaihdon mahdollistaminen (ja varmistaminen)</a:t>
            </a:r>
          </a:p>
          <a:p>
            <a:r>
              <a:rPr lang="fi-FI" dirty="0" smtClean="0"/>
              <a:t>Yhteisten toimintatapojen omaksuminen</a:t>
            </a:r>
          </a:p>
          <a:p>
            <a:r>
              <a:rPr lang="fi-FI" dirty="0" smtClean="0"/>
              <a:t>Laki julkisen hallinnon tietohallinnon ohjauksesta (634/2011), 3§ 4. mom.</a:t>
            </a:r>
          </a:p>
          <a:p>
            <a:pPr lvl="1"/>
            <a:r>
              <a:rPr lang="fi-FI" sz="2000" dirty="0" smtClean="0"/>
              <a:t>”Tietojärjestelmien </a:t>
            </a:r>
            <a:r>
              <a:rPr lang="fi-FI" sz="2000" dirty="0" err="1" smtClean="0"/>
              <a:t>yhteentoimivuudella</a:t>
            </a:r>
            <a:r>
              <a:rPr lang="fi-FI" sz="2000" dirty="0" smtClean="0"/>
              <a:t> tarkoitetaan tietojärjestelmien teknistä ja tietosisällöllistä </a:t>
            </a:r>
            <a:r>
              <a:rPr lang="fi-FI" sz="2000" dirty="0" err="1" smtClean="0"/>
              <a:t>yhteentoimivuutta</a:t>
            </a:r>
            <a:r>
              <a:rPr lang="fi-FI" sz="2000" dirty="0" smtClean="0"/>
              <a:t> muiden julkisen hallinnon viranomaisten tietojärjestelmien kanssa silloin, kun järjestelmät käyttävät samoja tietoja.”</a:t>
            </a:r>
          </a:p>
          <a:p>
            <a:endParaRPr lang="fi-FI" dirty="0" smtClean="0"/>
          </a:p>
        </p:txBody>
      </p:sp>
      <p:sp>
        <p:nvSpPr>
          <p:cNvPr id="4" name="Dian numeron paikkamerkki 3"/>
          <p:cNvSpPr>
            <a:spLocks noGrp="1"/>
          </p:cNvSpPr>
          <p:nvPr>
            <p:ph type="sldNum" sz="quarter" idx="10"/>
          </p:nvPr>
        </p:nvSpPr>
        <p:spPr/>
        <p:txBody>
          <a:bodyPr/>
          <a:lstStyle/>
          <a:p>
            <a:fld id="{C7952D6C-E593-4B9C-9C81-415545BD0B6E}" type="slidenum">
              <a:rPr lang="fi-FI" smtClean="0"/>
              <a:pPr/>
              <a:t>2</a:t>
            </a:fld>
            <a:endParaRPr lang="fi-FI"/>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Metatietopalvelut – tavoite</a:t>
            </a:r>
            <a:endParaRPr lang="fi-FI" dirty="0"/>
          </a:p>
        </p:txBody>
      </p:sp>
      <p:sp>
        <p:nvSpPr>
          <p:cNvPr id="3" name="Sisällön paikkamerkki 2"/>
          <p:cNvSpPr>
            <a:spLocks noGrp="1"/>
          </p:cNvSpPr>
          <p:nvPr>
            <p:ph idx="1"/>
          </p:nvPr>
        </p:nvSpPr>
        <p:spPr/>
        <p:txBody>
          <a:bodyPr/>
          <a:lstStyle/>
          <a:p>
            <a:r>
              <a:rPr lang="fi-FI" sz="2800" dirty="0" smtClean="0"/>
              <a:t>Perusasiat kuntoon – </a:t>
            </a:r>
            <a:r>
              <a:rPr lang="fi-FI" sz="2800" dirty="0" err="1" smtClean="0"/>
              <a:t>digitalisaation</a:t>
            </a:r>
            <a:r>
              <a:rPr lang="fi-FI" sz="2800" dirty="0" smtClean="0"/>
              <a:t> perusta</a:t>
            </a:r>
          </a:p>
          <a:p>
            <a:r>
              <a:rPr lang="fi-FI" sz="2800" dirty="0" smtClean="0"/>
              <a:t>Metatietopalvelun kautta tiedon, tietojärjestelmien ja palvelujen tuottajat saavat helposti käyttöön julkisen hallinnon yhteiset sanastot, ontologiat, metatietomääritykset ja koodistot sekä </a:t>
            </a:r>
            <a:r>
              <a:rPr lang="fi-FI" sz="2800" dirty="0" err="1" smtClean="0"/>
              <a:t>yhteentoimivuuden</a:t>
            </a:r>
            <a:r>
              <a:rPr lang="fi-FI" sz="2800" dirty="0" smtClean="0"/>
              <a:t> kuvaukset</a:t>
            </a:r>
          </a:p>
          <a:p>
            <a:r>
              <a:rPr lang="fi-FI" sz="2800" dirty="0" smtClean="0"/>
              <a:t>Perustana kansainväliset ja yleiset standardit</a:t>
            </a:r>
          </a:p>
          <a:p>
            <a:r>
              <a:rPr lang="fi-FI" sz="2800" dirty="0" smtClean="0"/>
              <a:t>Yhteiset toimintamallit</a:t>
            </a:r>
          </a:p>
          <a:p>
            <a:r>
              <a:rPr lang="fi-FI" sz="2800" dirty="0" smtClean="0"/>
              <a:t>Toteutus kansallisen palveluarkkitehtuurin rinnalla?</a:t>
            </a:r>
          </a:p>
        </p:txBody>
      </p:sp>
      <p:sp>
        <p:nvSpPr>
          <p:cNvPr id="4" name="Dian numeron paikkamerkki 3"/>
          <p:cNvSpPr>
            <a:spLocks noGrp="1"/>
          </p:cNvSpPr>
          <p:nvPr>
            <p:ph type="sldNum" sz="quarter" idx="10"/>
          </p:nvPr>
        </p:nvSpPr>
        <p:spPr/>
        <p:txBody>
          <a:bodyPr/>
          <a:lstStyle/>
          <a:p>
            <a:pPr>
              <a:defRPr/>
            </a:pPr>
            <a:fld id="{8AFDEFEC-D1EC-43C9-9A77-D113C9CB3938}" type="slidenum">
              <a:rPr lang="fi-FI" smtClean="0"/>
              <a:pPr>
                <a:defRPr/>
              </a:pPr>
              <a:t>20</a:t>
            </a:fld>
            <a:endParaRPr lang="fi-FI"/>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Pyöristetty suorakulmio 8"/>
          <p:cNvSpPr>
            <a:spLocks noChangeArrowheads="1"/>
          </p:cNvSpPr>
          <p:nvPr/>
        </p:nvSpPr>
        <p:spPr bwMode="auto">
          <a:xfrm>
            <a:off x="774700" y="2420938"/>
            <a:ext cx="7485063" cy="3600450"/>
          </a:xfrm>
          <a:prstGeom prst="roundRect">
            <a:avLst>
              <a:gd name="adj" fmla="val 16667"/>
            </a:avLst>
          </a:prstGeom>
          <a:solidFill>
            <a:srgbClr val="FFE279"/>
          </a:solidFill>
          <a:ln w="9525" algn="ctr">
            <a:solidFill>
              <a:schemeClr val="tx1"/>
            </a:solidFill>
            <a:round/>
            <a:headEnd/>
            <a:tailEnd/>
          </a:ln>
        </p:spPr>
        <p:txBody>
          <a:bodyPr wrap="none" anchor="ctr"/>
          <a:lstStyle/>
          <a:p>
            <a:endParaRPr lang="en-US" sz="2400"/>
          </a:p>
        </p:txBody>
      </p:sp>
      <p:sp>
        <p:nvSpPr>
          <p:cNvPr id="3" name="Dian numeron paikkamerkki 2"/>
          <p:cNvSpPr txBox="1">
            <a:spLocks noGrp="1"/>
          </p:cNvSpPr>
          <p:nvPr/>
        </p:nvSpPr>
        <p:spPr bwMode="auto">
          <a:xfrm>
            <a:off x="8408988" y="6372225"/>
            <a:ext cx="482600" cy="212725"/>
          </a:xfrm>
          <a:prstGeom prst="rect">
            <a:avLst/>
          </a:prstGeom>
          <a:noFill/>
          <a:ln>
            <a:miter lim="800000"/>
            <a:headEnd/>
            <a:tailEnd/>
          </a:ln>
        </p:spPr>
        <p:txBody>
          <a:bodyPr/>
          <a:lstStyle/>
          <a:p>
            <a:pPr algn="r">
              <a:defRPr/>
            </a:pPr>
            <a:fld id="{13E9CCD1-4C3A-4371-BB1D-CF64677EC406}" type="slidenum">
              <a:rPr lang="fi-FI" sz="1000">
                <a:solidFill>
                  <a:schemeClr val="bg1"/>
                </a:solidFill>
                <a:latin typeface="+mj-lt"/>
              </a:rPr>
              <a:pPr algn="r">
                <a:defRPr/>
              </a:pPr>
              <a:t>21</a:t>
            </a:fld>
            <a:endParaRPr lang="fi-FI" sz="1000">
              <a:solidFill>
                <a:schemeClr val="bg1"/>
              </a:solidFill>
              <a:latin typeface="+mj-lt"/>
            </a:endParaRPr>
          </a:p>
        </p:txBody>
      </p:sp>
      <p:sp>
        <p:nvSpPr>
          <p:cNvPr id="139268" name="Otsikko 13"/>
          <p:cNvSpPr>
            <a:spLocks noGrp="1"/>
          </p:cNvSpPr>
          <p:nvPr>
            <p:ph type="title" idx="4294967295"/>
          </p:nvPr>
        </p:nvSpPr>
        <p:spPr>
          <a:xfrm>
            <a:off x="738188" y="-62230"/>
            <a:ext cx="7959725" cy="1008063"/>
          </a:xfrm>
        </p:spPr>
        <p:txBody>
          <a:bodyPr/>
          <a:lstStyle/>
          <a:p>
            <a:r>
              <a:rPr lang="fi-FI" sz="2000" dirty="0" smtClean="0"/>
              <a:t/>
            </a:r>
            <a:br>
              <a:rPr lang="fi-FI" sz="2000" dirty="0" smtClean="0"/>
            </a:br>
            <a:r>
              <a:rPr lang="fi-FI" sz="2000" dirty="0" smtClean="0"/>
              <a:t> Metatietopalvelun määrittely ja suunnittelu sisältyy julkisen hallinnon kokonaisarkkitehtuurin tietoarkkitehtuuria koskeviin toimenpide-ehdotuksiin sekä </a:t>
            </a:r>
            <a:br>
              <a:rPr lang="fi-FI" sz="2000" dirty="0" smtClean="0"/>
            </a:br>
            <a:r>
              <a:rPr lang="fi-FI" sz="2000" dirty="0" smtClean="0"/>
              <a:t>julkisen hallinnon kokonaisarkkitehtuurin kehittämispolkuun. </a:t>
            </a:r>
          </a:p>
        </p:txBody>
      </p:sp>
      <p:sp>
        <p:nvSpPr>
          <p:cNvPr id="139269" name="Pyöristetty suorakulmio 4"/>
          <p:cNvSpPr>
            <a:spLocks noChangeArrowheads="1"/>
          </p:cNvSpPr>
          <p:nvPr/>
        </p:nvSpPr>
        <p:spPr bwMode="auto">
          <a:xfrm>
            <a:off x="1116013" y="3265488"/>
            <a:ext cx="1497012" cy="1611312"/>
          </a:xfrm>
          <a:prstGeom prst="roundRect">
            <a:avLst>
              <a:gd name="adj" fmla="val 16667"/>
            </a:avLst>
          </a:prstGeom>
          <a:solidFill>
            <a:schemeClr val="accent1"/>
          </a:solidFill>
          <a:ln w="9525" algn="ctr">
            <a:solidFill>
              <a:schemeClr val="tx1"/>
            </a:solidFill>
            <a:round/>
            <a:headEnd/>
            <a:tailEnd/>
          </a:ln>
        </p:spPr>
        <p:txBody>
          <a:bodyPr wrap="none" anchor="ctr"/>
          <a:lstStyle/>
          <a:p>
            <a:r>
              <a:rPr lang="fi-FI" sz="1800" dirty="0"/>
              <a:t>Ontologiat</a:t>
            </a:r>
          </a:p>
        </p:txBody>
      </p:sp>
      <p:sp>
        <p:nvSpPr>
          <p:cNvPr id="139270" name="Pyöristetty suorakulmio 5"/>
          <p:cNvSpPr>
            <a:spLocks noChangeArrowheads="1"/>
          </p:cNvSpPr>
          <p:nvPr/>
        </p:nvSpPr>
        <p:spPr bwMode="auto">
          <a:xfrm>
            <a:off x="2830513" y="3249613"/>
            <a:ext cx="1546225" cy="1611312"/>
          </a:xfrm>
          <a:prstGeom prst="roundRect">
            <a:avLst>
              <a:gd name="adj" fmla="val 16667"/>
            </a:avLst>
          </a:prstGeom>
          <a:solidFill>
            <a:schemeClr val="accent1"/>
          </a:solidFill>
          <a:ln w="9525" algn="ctr">
            <a:solidFill>
              <a:schemeClr val="tx1"/>
            </a:solidFill>
            <a:round/>
            <a:headEnd/>
            <a:tailEnd/>
          </a:ln>
        </p:spPr>
        <p:txBody>
          <a:bodyPr wrap="none" anchor="ctr"/>
          <a:lstStyle/>
          <a:p>
            <a:r>
              <a:rPr lang="fi-FI" sz="1800"/>
              <a:t>Metatieto-</a:t>
            </a:r>
          </a:p>
          <a:p>
            <a:r>
              <a:rPr lang="fi-FI" sz="1800"/>
              <a:t>määritykset</a:t>
            </a:r>
          </a:p>
        </p:txBody>
      </p:sp>
      <p:sp>
        <p:nvSpPr>
          <p:cNvPr id="139271" name="Pyöristetty suorakulmio 6"/>
          <p:cNvSpPr>
            <a:spLocks noChangeArrowheads="1"/>
          </p:cNvSpPr>
          <p:nvPr/>
        </p:nvSpPr>
        <p:spPr bwMode="auto">
          <a:xfrm>
            <a:off x="4621213" y="3249613"/>
            <a:ext cx="1519237" cy="1611312"/>
          </a:xfrm>
          <a:prstGeom prst="roundRect">
            <a:avLst>
              <a:gd name="adj" fmla="val 16667"/>
            </a:avLst>
          </a:prstGeom>
          <a:solidFill>
            <a:schemeClr val="accent1"/>
          </a:solidFill>
          <a:ln w="9525" algn="ctr">
            <a:solidFill>
              <a:schemeClr val="tx1"/>
            </a:solidFill>
            <a:round/>
            <a:headEnd/>
            <a:tailEnd/>
          </a:ln>
        </p:spPr>
        <p:txBody>
          <a:bodyPr wrap="none" anchor="ctr"/>
          <a:lstStyle/>
          <a:p>
            <a:r>
              <a:rPr lang="fi-FI" sz="1800" dirty="0" smtClean="0"/>
              <a:t>Luokitukset</a:t>
            </a:r>
          </a:p>
          <a:p>
            <a:r>
              <a:rPr lang="fi-FI" sz="1800" dirty="0" smtClean="0"/>
              <a:t>Sanastot</a:t>
            </a:r>
            <a:endParaRPr lang="fi-FI" sz="1800" dirty="0"/>
          </a:p>
        </p:txBody>
      </p:sp>
      <p:sp>
        <p:nvSpPr>
          <p:cNvPr id="139272" name="Pyöristetty suorakulmio 7"/>
          <p:cNvSpPr>
            <a:spLocks noChangeArrowheads="1"/>
          </p:cNvSpPr>
          <p:nvPr/>
        </p:nvSpPr>
        <p:spPr bwMode="auto">
          <a:xfrm>
            <a:off x="6356350" y="3265488"/>
            <a:ext cx="1549400" cy="1611312"/>
          </a:xfrm>
          <a:prstGeom prst="roundRect">
            <a:avLst>
              <a:gd name="adj" fmla="val 16667"/>
            </a:avLst>
          </a:prstGeom>
          <a:solidFill>
            <a:schemeClr val="accent1"/>
          </a:solidFill>
          <a:ln w="9525" algn="ctr">
            <a:solidFill>
              <a:schemeClr val="tx1"/>
            </a:solidFill>
            <a:round/>
            <a:headEnd/>
            <a:tailEnd/>
          </a:ln>
        </p:spPr>
        <p:txBody>
          <a:bodyPr wrap="none" anchor="ctr"/>
          <a:lstStyle/>
          <a:p>
            <a:r>
              <a:rPr lang="fi-FI" sz="1800" dirty="0"/>
              <a:t>Tunnisteet</a:t>
            </a:r>
          </a:p>
        </p:txBody>
      </p:sp>
      <p:sp>
        <p:nvSpPr>
          <p:cNvPr id="139273" name="Pyöristetty suorakulmio 11"/>
          <p:cNvSpPr>
            <a:spLocks noChangeArrowheads="1"/>
          </p:cNvSpPr>
          <p:nvPr/>
        </p:nvSpPr>
        <p:spPr bwMode="auto">
          <a:xfrm>
            <a:off x="792163" y="1196975"/>
            <a:ext cx="7451725" cy="1116013"/>
          </a:xfrm>
          <a:prstGeom prst="roundRect">
            <a:avLst>
              <a:gd name="adj" fmla="val 16667"/>
            </a:avLst>
          </a:prstGeom>
          <a:solidFill>
            <a:srgbClr val="FAA700"/>
          </a:solidFill>
          <a:ln w="9525" algn="ctr">
            <a:solidFill>
              <a:schemeClr val="tx1"/>
            </a:solidFill>
            <a:round/>
            <a:headEnd/>
            <a:tailEnd/>
          </a:ln>
        </p:spPr>
        <p:txBody>
          <a:bodyPr wrap="none" anchor="ctr"/>
          <a:lstStyle/>
          <a:p>
            <a:pPr algn="ctr"/>
            <a:r>
              <a:rPr lang="fi-FI" dirty="0"/>
              <a:t>Yhteiset metatietovarannot</a:t>
            </a:r>
          </a:p>
        </p:txBody>
      </p:sp>
      <p:sp>
        <p:nvSpPr>
          <p:cNvPr id="139274" name="Pyöristetty suorakulmio 10"/>
          <p:cNvSpPr>
            <a:spLocks noChangeArrowheads="1"/>
          </p:cNvSpPr>
          <p:nvPr/>
        </p:nvSpPr>
        <p:spPr bwMode="auto">
          <a:xfrm>
            <a:off x="1079500" y="4981575"/>
            <a:ext cx="6861175" cy="642938"/>
          </a:xfrm>
          <a:prstGeom prst="roundRect">
            <a:avLst>
              <a:gd name="adj" fmla="val 16667"/>
            </a:avLst>
          </a:prstGeom>
          <a:solidFill>
            <a:schemeClr val="accent1"/>
          </a:solidFill>
          <a:ln w="9525" algn="ctr">
            <a:solidFill>
              <a:schemeClr val="tx1"/>
            </a:solidFill>
            <a:round/>
            <a:headEnd/>
            <a:tailEnd/>
          </a:ln>
        </p:spPr>
        <p:txBody>
          <a:bodyPr wrap="none" anchor="ctr"/>
          <a:lstStyle/>
          <a:p>
            <a:pPr algn="ctr"/>
            <a:r>
              <a:rPr lang="fi-FI" sz="2400" dirty="0"/>
              <a:t>Kansainväliset ja yleiset standardit</a:t>
            </a:r>
          </a:p>
        </p:txBody>
      </p:sp>
      <p:sp>
        <p:nvSpPr>
          <p:cNvPr id="139275" name="Text Box 11"/>
          <p:cNvSpPr txBox="1">
            <a:spLocks noChangeArrowheads="1"/>
          </p:cNvSpPr>
          <p:nvPr/>
        </p:nvSpPr>
        <p:spPr bwMode="auto">
          <a:xfrm>
            <a:off x="1366838" y="2657475"/>
            <a:ext cx="6265862" cy="519113"/>
          </a:xfrm>
          <a:prstGeom prst="rect">
            <a:avLst/>
          </a:prstGeom>
          <a:noFill/>
          <a:ln w="9525" algn="ctr">
            <a:noFill/>
            <a:miter lim="800000"/>
            <a:headEnd/>
            <a:tailEnd/>
          </a:ln>
          <a:effectLst/>
        </p:spPr>
        <p:txBody>
          <a:bodyPr>
            <a:spAutoFit/>
          </a:bodyPr>
          <a:lstStyle/>
          <a:p>
            <a:pPr algn="ctr">
              <a:spcBef>
                <a:spcPct val="50000"/>
              </a:spcBef>
            </a:pPr>
            <a:r>
              <a:rPr lang="fi-FI" dirty="0" smtClean="0"/>
              <a:t>Julkisen hallinnon </a:t>
            </a:r>
            <a:r>
              <a:rPr lang="fi-FI" dirty="0"/>
              <a:t>metatietopalvelu</a:t>
            </a:r>
            <a:endParaRPr lang="en-US" dirty="0"/>
          </a:p>
        </p:txBody>
      </p:sp>
      <p:sp>
        <p:nvSpPr>
          <p:cNvPr id="139276" name="AutoShape 12"/>
          <p:cNvSpPr>
            <a:spLocks noChangeArrowheads="1"/>
          </p:cNvSpPr>
          <p:nvPr/>
        </p:nvSpPr>
        <p:spPr bwMode="auto">
          <a:xfrm>
            <a:off x="1835150" y="2097088"/>
            <a:ext cx="539750" cy="576262"/>
          </a:xfrm>
          <a:prstGeom prst="upDownArrow">
            <a:avLst>
              <a:gd name="adj1" fmla="val 50000"/>
              <a:gd name="adj2" fmla="val 21353"/>
            </a:avLst>
          </a:prstGeom>
          <a:solidFill>
            <a:schemeClr val="accent1">
              <a:alpha val="50000"/>
            </a:schemeClr>
          </a:solidFill>
          <a:ln w="9525" algn="ctr">
            <a:solidFill>
              <a:schemeClr val="tx1"/>
            </a:solidFill>
            <a:miter lim="800000"/>
            <a:headEnd/>
            <a:tailEnd/>
          </a:ln>
          <a:effectLst/>
        </p:spPr>
        <p:txBody>
          <a:bodyPr wrap="none" anchor="ctr"/>
          <a:lstStyle/>
          <a:p>
            <a:endParaRPr lang="en-US"/>
          </a:p>
        </p:txBody>
      </p:sp>
      <p:sp>
        <p:nvSpPr>
          <p:cNvPr id="139277" name="AutoShape 13"/>
          <p:cNvSpPr>
            <a:spLocks noChangeArrowheads="1"/>
          </p:cNvSpPr>
          <p:nvPr/>
        </p:nvSpPr>
        <p:spPr bwMode="auto">
          <a:xfrm>
            <a:off x="4176713" y="2097088"/>
            <a:ext cx="539750" cy="576262"/>
          </a:xfrm>
          <a:prstGeom prst="upDownArrow">
            <a:avLst>
              <a:gd name="adj1" fmla="val 50000"/>
              <a:gd name="adj2" fmla="val 21353"/>
            </a:avLst>
          </a:prstGeom>
          <a:solidFill>
            <a:schemeClr val="accent1">
              <a:alpha val="50000"/>
            </a:schemeClr>
          </a:solidFill>
          <a:ln w="9525" algn="ctr">
            <a:solidFill>
              <a:schemeClr val="tx1"/>
            </a:solidFill>
            <a:miter lim="800000"/>
            <a:headEnd/>
            <a:tailEnd/>
          </a:ln>
          <a:effectLst/>
        </p:spPr>
        <p:txBody>
          <a:bodyPr wrap="none" anchor="ctr"/>
          <a:lstStyle/>
          <a:p>
            <a:endParaRPr lang="en-US"/>
          </a:p>
        </p:txBody>
      </p:sp>
      <p:sp>
        <p:nvSpPr>
          <p:cNvPr id="139278" name="AutoShape 14"/>
          <p:cNvSpPr>
            <a:spLocks noChangeArrowheads="1"/>
          </p:cNvSpPr>
          <p:nvPr/>
        </p:nvSpPr>
        <p:spPr bwMode="auto">
          <a:xfrm>
            <a:off x="6553200" y="2097088"/>
            <a:ext cx="539750" cy="576262"/>
          </a:xfrm>
          <a:prstGeom prst="upDownArrow">
            <a:avLst>
              <a:gd name="adj1" fmla="val 50000"/>
              <a:gd name="adj2" fmla="val 21353"/>
            </a:avLst>
          </a:prstGeom>
          <a:solidFill>
            <a:schemeClr val="accent1">
              <a:alpha val="50000"/>
            </a:schemeClr>
          </a:solidFill>
          <a:ln w="9525" algn="ctr">
            <a:solidFill>
              <a:schemeClr val="tx1"/>
            </a:solidFill>
            <a:miter lim="800000"/>
            <a:headEnd/>
            <a:tailEnd/>
          </a:ln>
          <a:effectLst/>
        </p:spPr>
        <p:txBody>
          <a:bodyPr wrap="none" anchor="ctr"/>
          <a:lstStyle/>
          <a:p>
            <a:endParaRPr lang="en-US"/>
          </a:p>
        </p:txBody>
      </p:sp>
      <p:sp>
        <p:nvSpPr>
          <p:cNvPr id="15" name="Suorakulmio 14"/>
          <p:cNvSpPr/>
          <p:nvPr/>
        </p:nvSpPr>
        <p:spPr>
          <a:xfrm>
            <a:off x="3190351" y="6366117"/>
            <a:ext cx="4572000" cy="369332"/>
          </a:xfrm>
          <a:prstGeom prst="rect">
            <a:avLst/>
          </a:prstGeom>
        </p:spPr>
        <p:txBody>
          <a:bodyPr>
            <a:spAutoFit/>
          </a:bodyPr>
          <a:lstStyle/>
          <a:p>
            <a:r>
              <a:rPr lang="fi-FI" sz="1800" dirty="0" smtClean="0">
                <a:solidFill>
                  <a:schemeClr val="bg1"/>
                </a:solidFill>
              </a:rPr>
              <a:t>Julkishallinnon tietoarkkitehtuuri 1.0</a:t>
            </a:r>
            <a:endParaRPr lang="fi-FI" sz="1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Kiitos!</a:t>
            </a:r>
            <a:endParaRPr lang="fi-FI" dirty="0"/>
          </a:p>
        </p:txBody>
      </p:sp>
      <p:sp>
        <p:nvSpPr>
          <p:cNvPr id="3" name="Sisällön paikkamerkki 2"/>
          <p:cNvSpPr>
            <a:spLocks noGrp="1"/>
          </p:cNvSpPr>
          <p:nvPr>
            <p:ph idx="1"/>
          </p:nvPr>
        </p:nvSpPr>
        <p:spPr/>
        <p:txBody>
          <a:bodyPr/>
          <a:lstStyle/>
          <a:p>
            <a:endParaRPr lang="fi-FI" dirty="0" smtClean="0"/>
          </a:p>
          <a:p>
            <a:endParaRPr lang="fi-FI" dirty="0" smtClean="0"/>
          </a:p>
          <a:p>
            <a:r>
              <a:rPr lang="fi-FI" dirty="0" smtClean="0"/>
              <a:t>Avoin tieto on digitaalisen tietoyhteiskunnan perusta!</a:t>
            </a:r>
          </a:p>
          <a:p>
            <a:endParaRPr lang="fi-FI" dirty="0" smtClean="0"/>
          </a:p>
          <a:p>
            <a:r>
              <a:rPr lang="fi-FI" dirty="0" smtClean="0"/>
              <a:t>Yhteystiedot</a:t>
            </a:r>
          </a:p>
          <a:p>
            <a:pPr>
              <a:buNone/>
            </a:pPr>
            <a:r>
              <a:rPr lang="fi-FI" dirty="0" smtClean="0"/>
              <a:t>	</a:t>
            </a:r>
            <a:r>
              <a:rPr lang="fi-FI" dirty="0" err="1" smtClean="0"/>
              <a:t>mikael.vakkari@vm.fi</a:t>
            </a:r>
            <a:endParaRPr lang="fi-FI" dirty="0"/>
          </a:p>
        </p:txBody>
      </p:sp>
      <p:sp>
        <p:nvSpPr>
          <p:cNvPr id="4" name="Dian numeron paikkamerkki 3"/>
          <p:cNvSpPr>
            <a:spLocks noGrp="1"/>
          </p:cNvSpPr>
          <p:nvPr>
            <p:ph type="sldNum" sz="quarter" idx="10"/>
          </p:nvPr>
        </p:nvSpPr>
        <p:spPr/>
        <p:txBody>
          <a:bodyPr/>
          <a:lstStyle/>
          <a:p>
            <a:fld id="{C7952D6C-E593-4B9C-9C81-415545BD0B6E}" type="slidenum">
              <a:rPr lang="fi-FI" smtClean="0"/>
              <a:pPr/>
              <a:t>22</a:t>
            </a:fld>
            <a:endParaRPr lang="fi-F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Yhteentoimivuuden</a:t>
            </a:r>
            <a:r>
              <a:rPr lang="fi-FI" dirty="0" smtClean="0"/>
              <a:t> tasot</a:t>
            </a:r>
            <a:endParaRPr lang="fi-FI" dirty="0"/>
          </a:p>
        </p:txBody>
      </p:sp>
      <p:sp>
        <p:nvSpPr>
          <p:cNvPr id="3" name="Sisällön paikkamerkki 2"/>
          <p:cNvSpPr>
            <a:spLocks noGrp="1"/>
          </p:cNvSpPr>
          <p:nvPr>
            <p:ph idx="1"/>
          </p:nvPr>
        </p:nvSpPr>
        <p:spPr/>
        <p:txBody>
          <a:bodyPr/>
          <a:lstStyle/>
          <a:p>
            <a:r>
              <a:rPr lang="fi-FI" dirty="0" smtClean="0"/>
              <a:t>Lainsäädäntö</a:t>
            </a:r>
          </a:p>
          <a:p>
            <a:pPr lvl="1"/>
            <a:r>
              <a:rPr lang="fi-FI" dirty="0" smtClean="0"/>
              <a:t>Säädökset tukevat </a:t>
            </a:r>
            <a:r>
              <a:rPr lang="fi-FI" dirty="0" err="1" smtClean="0"/>
              <a:t>yhteentoimivuutta</a:t>
            </a:r>
            <a:endParaRPr lang="fi-FI" dirty="0" smtClean="0"/>
          </a:p>
          <a:p>
            <a:r>
              <a:rPr lang="fi-FI" dirty="0" smtClean="0"/>
              <a:t>Organisaatiot</a:t>
            </a:r>
          </a:p>
          <a:p>
            <a:pPr lvl="1"/>
            <a:r>
              <a:rPr lang="fi-FI" dirty="0" smtClean="0"/>
              <a:t>Toimintatavat ja prosessit</a:t>
            </a:r>
          </a:p>
          <a:p>
            <a:r>
              <a:rPr lang="fi-FI" dirty="0" smtClean="0"/>
              <a:t>Tekninen taso</a:t>
            </a:r>
          </a:p>
          <a:p>
            <a:pPr lvl="1"/>
            <a:r>
              <a:rPr lang="fi-FI" dirty="0" smtClean="0"/>
              <a:t>Tiedonsiirto- ja rajapintatekniikat</a:t>
            </a:r>
          </a:p>
          <a:p>
            <a:r>
              <a:rPr lang="fi-FI" b="1" dirty="0" smtClean="0"/>
              <a:t>Semanttinen taso</a:t>
            </a:r>
          </a:p>
          <a:p>
            <a:pPr lvl="1"/>
            <a:r>
              <a:rPr lang="fi-FI" dirty="0" smtClean="0"/>
              <a:t>Tietosisällöt ja käsitteistöt</a:t>
            </a:r>
          </a:p>
          <a:p>
            <a:pPr lvl="1"/>
            <a:r>
              <a:rPr lang="fi-FI" b="1" dirty="0" smtClean="0"/>
              <a:t>Metatiedot, sanastot jne.</a:t>
            </a:r>
          </a:p>
        </p:txBody>
      </p:sp>
      <p:sp>
        <p:nvSpPr>
          <p:cNvPr id="4" name="Dian numeron paikkamerkki 3"/>
          <p:cNvSpPr>
            <a:spLocks noGrp="1"/>
          </p:cNvSpPr>
          <p:nvPr>
            <p:ph type="sldNum" sz="quarter" idx="10"/>
          </p:nvPr>
        </p:nvSpPr>
        <p:spPr/>
        <p:txBody>
          <a:bodyPr/>
          <a:lstStyle/>
          <a:p>
            <a:fld id="{C7952D6C-E593-4B9C-9C81-415545BD0B6E}" type="slidenum">
              <a:rPr lang="fi-FI" smtClean="0"/>
              <a:pPr/>
              <a:t>3</a:t>
            </a:fld>
            <a:endParaRPr lang="fi-FI"/>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ChangeArrowheads="1"/>
          </p:cNvSpPr>
          <p:nvPr/>
        </p:nvSpPr>
        <p:spPr bwMode="auto">
          <a:xfrm>
            <a:off x="358775" y="368300"/>
            <a:ext cx="8461375" cy="5724525"/>
          </a:xfrm>
          <a:prstGeom prst="roundRect">
            <a:avLst>
              <a:gd name="adj" fmla="val 7539"/>
            </a:avLst>
          </a:prstGeom>
          <a:solidFill>
            <a:srgbClr val="EBEEF4">
              <a:alpha val="50195"/>
            </a:srgbClr>
          </a:solidFill>
          <a:ln w="9525" algn="ctr">
            <a:solidFill>
              <a:schemeClr val="accent1"/>
            </a:solidFill>
            <a:round/>
            <a:headEnd/>
            <a:tailEnd/>
          </a:ln>
        </p:spPr>
        <p:txBody>
          <a:bodyPr wrap="none" anchor="ctr"/>
          <a:lstStyle/>
          <a:p>
            <a:pPr algn="ctr"/>
            <a:endParaRPr lang="fi-FI"/>
          </a:p>
        </p:txBody>
      </p:sp>
      <p:sp>
        <p:nvSpPr>
          <p:cNvPr id="6147" name="AutoShape 3"/>
          <p:cNvSpPr>
            <a:spLocks noChangeArrowheads="1"/>
          </p:cNvSpPr>
          <p:nvPr/>
        </p:nvSpPr>
        <p:spPr bwMode="auto">
          <a:xfrm>
            <a:off x="684213" y="4773613"/>
            <a:ext cx="7753350" cy="1031875"/>
          </a:xfrm>
          <a:prstGeom prst="roundRect">
            <a:avLst>
              <a:gd name="adj" fmla="val 16667"/>
            </a:avLst>
          </a:prstGeom>
          <a:solidFill>
            <a:schemeClr val="accent1"/>
          </a:solidFill>
          <a:ln w="9525" algn="ctr">
            <a:solidFill>
              <a:schemeClr val="accent1"/>
            </a:solidFill>
            <a:round/>
            <a:headEnd/>
            <a:tailEnd/>
          </a:ln>
        </p:spPr>
        <p:txBody>
          <a:bodyPr wrap="none" anchor="ctr"/>
          <a:lstStyle/>
          <a:p>
            <a:pPr algn="ctr"/>
            <a:endParaRPr lang="fi-FI"/>
          </a:p>
        </p:txBody>
      </p:sp>
      <p:sp>
        <p:nvSpPr>
          <p:cNvPr id="6148" name="AutoShape 4"/>
          <p:cNvSpPr>
            <a:spLocks noChangeArrowheads="1"/>
          </p:cNvSpPr>
          <p:nvPr/>
        </p:nvSpPr>
        <p:spPr bwMode="auto">
          <a:xfrm>
            <a:off x="684213" y="3608388"/>
            <a:ext cx="7753350" cy="1028700"/>
          </a:xfrm>
          <a:prstGeom prst="roundRect">
            <a:avLst>
              <a:gd name="adj" fmla="val 16667"/>
            </a:avLst>
          </a:prstGeom>
          <a:solidFill>
            <a:srgbClr val="FFC000">
              <a:alpha val="59999"/>
            </a:srgbClr>
          </a:solidFill>
          <a:ln w="9525" algn="ctr">
            <a:solidFill>
              <a:schemeClr val="accent1"/>
            </a:solidFill>
            <a:round/>
            <a:headEnd/>
            <a:tailEnd/>
          </a:ln>
        </p:spPr>
        <p:txBody>
          <a:bodyPr wrap="none" anchor="ctr"/>
          <a:lstStyle/>
          <a:p>
            <a:pPr algn="ctr"/>
            <a:endParaRPr lang="fi-FI"/>
          </a:p>
        </p:txBody>
      </p:sp>
      <p:sp>
        <p:nvSpPr>
          <p:cNvPr id="8197" name="AutoShape 5"/>
          <p:cNvSpPr>
            <a:spLocks noChangeArrowheads="1"/>
          </p:cNvSpPr>
          <p:nvPr/>
        </p:nvSpPr>
        <p:spPr bwMode="auto">
          <a:xfrm>
            <a:off x="684213" y="2384425"/>
            <a:ext cx="7753350" cy="1031875"/>
          </a:xfrm>
          <a:prstGeom prst="roundRect">
            <a:avLst>
              <a:gd name="adj" fmla="val 16667"/>
            </a:avLst>
          </a:prstGeom>
          <a:solidFill>
            <a:schemeClr val="accent2">
              <a:lumMod val="75000"/>
              <a:alpha val="59999"/>
            </a:schemeClr>
          </a:solidFill>
          <a:ln w="9525" algn="ctr">
            <a:solidFill>
              <a:schemeClr val="accent1"/>
            </a:solidFill>
            <a:round/>
            <a:headEnd/>
            <a:tailEnd/>
          </a:ln>
        </p:spPr>
        <p:txBody>
          <a:bodyPr wrap="none" anchor="ctr"/>
          <a:lstStyle/>
          <a:p>
            <a:pPr algn="ctr">
              <a:defRPr/>
            </a:pPr>
            <a:endParaRPr lang="fi-FI"/>
          </a:p>
        </p:txBody>
      </p:sp>
      <p:sp>
        <p:nvSpPr>
          <p:cNvPr id="8198" name="AutoShape 6"/>
          <p:cNvSpPr>
            <a:spLocks noChangeArrowheads="1"/>
          </p:cNvSpPr>
          <p:nvPr/>
        </p:nvSpPr>
        <p:spPr bwMode="auto">
          <a:xfrm>
            <a:off x="701675" y="1128713"/>
            <a:ext cx="7753350" cy="1028700"/>
          </a:xfrm>
          <a:prstGeom prst="roundRect">
            <a:avLst>
              <a:gd name="adj" fmla="val 16667"/>
            </a:avLst>
          </a:prstGeom>
          <a:solidFill>
            <a:schemeClr val="accent1"/>
          </a:solidFill>
          <a:ln w="9525" algn="ctr">
            <a:solidFill>
              <a:schemeClr val="accent2">
                <a:lumMod val="90000"/>
              </a:schemeClr>
            </a:solidFill>
            <a:round/>
            <a:headEnd/>
            <a:tailEnd/>
          </a:ln>
        </p:spPr>
        <p:txBody>
          <a:bodyPr wrap="none" anchor="ctr"/>
          <a:lstStyle/>
          <a:p>
            <a:pPr algn="ctr">
              <a:defRPr/>
            </a:pPr>
            <a:endParaRPr lang="fi-FI"/>
          </a:p>
        </p:txBody>
      </p:sp>
      <p:sp>
        <p:nvSpPr>
          <p:cNvPr id="6151" name="Text Box 7"/>
          <p:cNvSpPr txBox="1">
            <a:spLocks noChangeArrowheads="1"/>
          </p:cNvSpPr>
          <p:nvPr/>
        </p:nvSpPr>
        <p:spPr bwMode="auto">
          <a:xfrm>
            <a:off x="5545138" y="4816475"/>
            <a:ext cx="3059112" cy="336550"/>
          </a:xfrm>
          <a:prstGeom prst="rect">
            <a:avLst/>
          </a:prstGeom>
          <a:noFill/>
          <a:ln w="9525" algn="ctr">
            <a:noFill/>
            <a:miter lim="800000"/>
            <a:headEnd/>
            <a:tailEnd/>
          </a:ln>
        </p:spPr>
        <p:txBody>
          <a:bodyPr>
            <a:spAutoFit/>
          </a:bodyPr>
          <a:lstStyle/>
          <a:p>
            <a:pPr algn="ctr">
              <a:spcBef>
                <a:spcPct val="50000"/>
              </a:spcBef>
            </a:pPr>
            <a:r>
              <a:rPr lang="fi-FI" sz="1600" b="1"/>
              <a:t>Tekninen yhteentoimivuus</a:t>
            </a:r>
            <a:endParaRPr lang="en-US" sz="1600" b="1"/>
          </a:p>
        </p:txBody>
      </p:sp>
      <p:sp>
        <p:nvSpPr>
          <p:cNvPr id="6152" name="AutoShape 8"/>
          <p:cNvSpPr>
            <a:spLocks noChangeArrowheads="1"/>
          </p:cNvSpPr>
          <p:nvPr/>
        </p:nvSpPr>
        <p:spPr bwMode="auto">
          <a:xfrm>
            <a:off x="5038725" y="5157788"/>
            <a:ext cx="3384550" cy="284162"/>
          </a:xfrm>
          <a:prstGeom prst="leftRightArrow">
            <a:avLst>
              <a:gd name="adj1" fmla="val 50000"/>
              <a:gd name="adj2" fmla="val 238213"/>
            </a:avLst>
          </a:prstGeom>
          <a:solidFill>
            <a:schemeClr val="bg1"/>
          </a:solidFill>
          <a:ln w="9525" algn="ctr">
            <a:solidFill>
              <a:srgbClr val="FFFFFF"/>
            </a:solidFill>
            <a:miter lim="800000"/>
            <a:headEnd/>
            <a:tailEnd/>
          </a:ln>
        </p:spPr>
        <p:txBody>
          <a:bodyPr wrap="none" anchor="ctr"/>
          <a:lstStyle/>
          <a:p>
            <a:pPr algn="ctr"/>
            <a:endParaRPr lang="fi-FI"/>
          </a:p>
        </p:txBody>
      </p:sp>
      <p:sp>
        <p:nvSpPr>
          <p:cNvPr id="6153" name="Text Box 9"/>
          <p:cNvSpPr txBox="1">
            <a:spLocks noChangeArrowheads="1"/>
          </p:cNvSpPr>
          <p:nvPr/>
        </p:nvSpPr>
        <p:spPr bwMode="auto">
          <a:xfrm>
            <a:off x="5219700" y="5464175"/>
            <a:ext cx="3059113" cy="304800"/>
          </a:xfrm>
          <a:prstGeom prst="rect">
            <a:avLst/>
          </a:prstGeom>
          <a:noFill/>
          <a:ln w="9525" algn="ctr">
            <a:noFill/>
            <a:miter lim="800000"/>
            <a:headEnd/>
            <a:tailEnd/>
          </a:ln>
        </p:spPr>
        <p:txBody>
          <a:bodyPr>
            <a:spAutoFit/>
          </a:bodyPr>
          <a:lstStyle/>
          <a:p>
            <a:pPr algn="ctr">
              <a:spcBef>
                <a:spcPct val="50000"/>
              </a:spcBef>
            </a:pPr>
            <a:r>
              <a:rPr lang="fi-FI" sz="1400" b="1">
                <a:solidFill>
                  <a:schemeClr val="bg1"/>
                </a:solidFill>
              </a:rPr>
              <a:t>Tiedon siirto ja yhteydet</a:t>
            </a:r>
            <a:endParaRPr lang="en-US" sz="1400" b="1">
              <a:solidFill>
                <a:schemeClr val="bg1"/>
              </a:solidFill>
            </a:endParaRPr>
          </a:p>
        </p:txBody>
      </p:sp>
      <p:sp>
        <p:nvSpPr>
          <p:cNvPr id="6154" name="Text Box 10"/>
          <p:cNvSpPr txBox="1">
            <a:spLocks noChangeArrowheads="1"/>
          </p:cNvSpPr>
          <p:nvPr/>
        </p:nvSpPr>
        <p:spPr bwMode="auto">
          <a:xfrm>
            <a:off x="5289550" y="3608388"/>
            <a:ext cx="3278188" cy="336550"/>
          </a:xfrm>
          <a:prstGeom prst="rect">
            <a:avLst/>
          </a:prstGeom>
          <a:noFill/>
          <a:ln w="9525" algn="ctr">
            <a:noFill/>
            <a:miter lim="800000"/>
            <a:headEnd/>
            <a:tailEnd/>
          </a:ln>
        </p:spPr>
        <p:txBody>
          <a:bodyPr>
            <a:spAutoFit/>
          </a:bodyPr>
          <a:lstStyle/>
          <a:p>
            <a:pPr algn="ctr">
              <a:spcBef>
                <a:spcPct val="50000"/>
              </a:spcBef>
            </a:pPr>
            <a:r>
              <a:rPr lang="fi-FI" sz="1600" b="1"/>
              <a:t>Semanttinen yhteentoimivuus</a:t>
            </a:r>
            <a:endParaRPr lang="en-US" sz="1600" b="1"/>
          </a:p>
        </p:txBody>
      </p:sp>
      <p:sp>
        <p:nvSpPr>
          <p:cNvPr id="6155" name="AutoShape 11"/>
          <p:cNvSpPr>
            <a:spLocks noChangeArrowheads="1"/>
          </p:cNvSpPr>
          <p:nvPr/>
        </p:nvSpPr>
        <p:spPr bwMode="auto">
          <a:xfrm>
            <a:off x="5040313" y="3937000"/>
            <a:ext cx="3384550" cy="284163"/>
          </a:xfrm>
          <a:prstGeom prst="leftRightArrow">
            <a:avLst>
              <a:gd name="adj1" fmla="val 50000"/>
              <a:gd name="adj2" fmla="val 238212"/>
            </a:avLst>
          </a:prstGeom>
          <a:solidFill>
            <a:schemeClr val="bg1"/>
          </a:solidFill>
          <a:ln w="9525" algn="ctr">
            <a:solidFill>
              <a:srgbClr val="FFFFFF"/>
            </a:solidFill>
            <a:miter lim="800000"/>
            <a:headEnd/>
            <a:tailEnd/>
          </a:ln>
        </p:spPr>
        <p:txBody>
          <a:bodyPr wrap="none" anchor="ctr"/>
          <a:lstStyle/>
          <a:p>
            <a:pPr algn="ctr"/>
            <a:endParaRPr lang="fi-FI"/>
          </a:p>
        </p:txBody>
      </p:sp>
      <p:sp>
        <p:nvSpPr>
          <p:cNvPr id="6156" name="Text Box 12"/>
          <p:cNvSpPr txBox="1">
            <a:spLocks noChangeArrowheads="1"/>
          </p:cNvSpPr>
          <p:nvPr/>
        </p:nvSpPr>
        <p:spPr bwMode="auto">
          <a:xfrm>
            <a:off x="5146675" y="4276725"/>
            <a:ext cx="3241675" cy="304800"/>
          </a:xfrm>
          <a:prstGeom prst="rect">
            <a:avLst/>
          </a:prstGeom>
          <a:noFill/>
          <a:ln w="9525" algn="ctr">
            <a:noFill/>
            <a:miter lim="800000"/>
            <a:headEnd/>
            <a:tailEnd/>
          </a:ln>
        </p:spPr>
        <p:txBody>
          <a:bodyPr>
            <a:spAutoFit/>
          </a:bodyPr>
          <a:lstStyle/>
          <a:p>
            <a:pPr algn="ctr">
              <a:spcBef>
                <a:spcPct val="50000"/>
              </a:spcBef>
            </a:pPr>
            <a:r>
              <a:rPr lang="fi-FI" sz="1400" b="1">
                <a:solidFill>
                  <a:schemeClr val="bg1"/>
                </a:solidFill>
              </a:rPr>
              <a:t>Semanttinen yhtenäistäminen</a:t>
            </a:r>
            <a:endParaRPr lang="en-US" sz="1400" b="1">
              <a:solidFill>
                <a:schemeClr val="bg1"/>
              </a:solidFill>
            </a:endParaRPr>
          </a:p>
        </p:txBody>
      </p:sp>
      <p:sp>
        <p:nvSpPr>
          <p:cNvPr id="6157" name="Text Box 13"/>
          <p:cNvSpPr txBox="1">
            <a:spLocks noChangeArrowheads="1"/>
          </p:cNvSpPr>
          <p:nvPr/>
        </p:nvSpPr>
        <p:spPr bwMode="auto">
          <a:xfrm>
            <a:off x="4932363" y="2366963"/>
            <a:ext cx="3565525" cy="336550"/>
          </a:xfrm>
          <a:prstGeom prst="rect">
            <a:avLst/>
          </a:prstGeom>
          <a:noFill/>
          <a:ln w="9525" algn="ctr">
            <a:noFill/>
            <a:miter lim="800000"/>
            <a:headEnd/>
            <a:tailEnd/>
          </a:ln>
        </p:spPr>
        <p:txBody>
          <a:bodyPr>
            <a:spAutoFit/>
          </a:bodyPr>
          <a:lstStyle/>
          <a:p>
            <a:pPr algn="ctr">
              <a:spcBef>
                <a:spcPct val="50000"/>
              </a:spcBef>
            </a:pPr>
            <a:r>
              <a:rPr lang="fi-FI" sz="1600" b="1"/>
              <a:t>Organisaatioiden yhteentoimivuus</a:t>
            </a:r>
            <a:endParaRPr lang="en-US" sz="1600" b="1"/>
          </a:p>
        </p:txBody>
      </p:sp>
      <p:sp>
        <p:nvSpPr>
          <p:cNvPr id="6158" name="AutoShape 14"/>
          <p:cNvSpPr>
            <a:spLocks noChangeArrowheads="1"/>
          </p:cNvSpPr>
          <p:nvPr/>
        </p:nvSpPr>
        <p:spPr bwMode="auto">
          <a:xfrm>
            <a:off x="5040313" y="2676525"/>
            <a:ext cx="3384550" cy="284163"/>
          </a:xfrm>
          <a:prstGeom prst="leftRightArrow">
            <a:avLst>
              <a:gd name="adj1" fmla="val 50000"/>
              <a:gd name="adj2" fmla="val 238212"/>
            </a:avLst>
          </a:prstGeom>
          <a:solidFill>
            <a:schemeClr val="bg1"/>
          </a:solidFill>
          <a:ln w="9525" algn="ctr">
            <a:solidFill>
              <a:srgbClr val="FFFFFF"/>
            </a:solidFill>
            <a:miter lim="800000"/>
            <a:headEnd/>
            <a:tailEnd/>
          </a:ln>
        </p:spPr>
        <p:txBody>
          <a:bodyPr wrap="none" anchor="ctr"/>
          <a:lstStyle/>
          <a:p>
            <a:pPr algn="ctr"/>
            <a:endParaRPr lang="fi-FI"/>
          </a:p>
        </p:txBody>
      </p:sp>
      <p:sp>
        <p:nvSpPr>
          <p:cNvPr id="6159" name="Text Box 15"/>
          <p:cNvSpPr txBox="1">
            <a:spLocks noChangeArrowheads="1"/>
          </p:cNvSpPr>
          <p:nvPr/>
        </p:nvSpPr>
        <p:spPr bwMode="auto">
          <a:xfrm>
            <a:off x="4787900" y="2924175"/>
            <a:ext cx="3924300" cy="517525"/>
          </a:xfrm>
          <a:prstGeom prst="rect">
            <a:avLst/>
          </a:prstGeom>
          <a:noFill/>
          <a:ln w="9525" algn="ctr">
            <a:noFill/>
            <a:miter lim="800000"/>
            <a:headEnd/>
            <a:tailEnd/>
          </a:ln>
        </p:spPr>
        <p:txBody>
          <a:bodyPr>
            <a:spAutoFit/>
          </a:bodyPr>
          <a:lstStyle/>
          <a:p>
            <a:pPr algn="ctr">
              <a:spcBef>
                <a:spcPct val="50000"/>
              </a:spcBef>
            </a:pPr>
            <a:r>
              <a:rPr lang="fi-FI" sz="1400" b="1">
                <a:solidFill>
                  <a:schemeClr val="bg1"/>
                </a:solidFill>
              </a:rPr>
              <a:t>Organisaatioiden ja prosessien yhtenäistäminen</a:t>
            </a:r>
            <a:endParaRPr lang="en-US" sz="1400" b="1">
              <a:solidFill>
                <a:schemeClr val="bg1"/>
              </a:solidFill>
            </a:endParaRPr>
          </a:p>
        </p:txBody>
      </p:sp>
      <p:sp>
        <p:nvSpPr>
          <p:cNvPr id="6160" name="Text Box 16"/>
          <p:cNvSpPr txBox="1">
            <a:spLocks noChangeArrowheads="1"/>
          </p:cNvSpPr>
          <p:nvPr/>
        </p:nvSpPr>
        <p:spPr bwMode="auto">
          <a:xfrm>
            <a:off x="5076825" y="1196975"/>
            <a:ext cx="3384550" cy="336550"/>
          </a:xfrm>
          <a:prstGeom prst="rect">
            <a:avLst/>
          </a:prstGeom>
          <a:noFill/>
          <a:ln w="9525" algn="ctr">
            <a:noFill/>
            <a:miter lim="800000"/>
            <a:headEnd/>
            <a:tailEnd/>
          </a:ln>
        </p:spPr>
        <p:txBody>
          <a:bodyPr>
            <a:spAutoFit/>
          </a:bodyPr>
          <a:lstStyle/>
          <a:p>
            <a:pPr algn="ctr">
              <a:spcBef>
                <a:spcPct val="50000"/>
              </a:spcBef>
            </a:pPr>
            <a:r>
              <a:rPr lang="fi-FI" sz="1600" b="1"/>
              <a:t>Lainsäädännön yhteentoimivuus</a:t>
            </a:r>
            <a:endParaRPr lang="en-US" sz="1600" b="1"/>
          </a:p>
        </p:txBody>
      </p:sp>
      <p:sp>
        <p:nvSpPr>
          <p:cNvPr id="6161" name="AutoShape 17"/>
          <p:cNvSpPr>
            <a:spLocks noChangeArrowheads="1"/>
          </p:cNvSpPr>
          <p:nvPr/>
        </p:nvSpPr>
        <p:spPr bwMode="auto">
          <a:xfrm>
            <a:off x="5003800" y="1520825"/>
            <a:ext cx="3384550" cy="284163"/>
          </a:xfrm>
          <a:prstGeom prst="leftRightArrow">
            <a:avLst>
              <a:gd name="adj1" fmla="val 50000"/>
              <a:gd name="adj2" fmla="val 238212"/>
            </a:avLst>
          </a:prstGeom>
          <a:solidFill>
            <a:schemeClr val="bg1"/>
          </a:solidFill>
          <a:ln w="9525" algn="ctr">
            <a:solidFill>
              <a:srgbClr val="FFFFFF"/>
            </a:solidFill>
            <a:miter lim="800000"/>
            <a:headEnd/>
            <a:tailEnd/>
          </a:ln>
        </p:spPr>
        <p:txBody>
          <a:bodyPr wrap="none" anchor="ctr"/>
          <a:lstStyle/>
          <a:p>
            <a:pPr algn="ctr"/>
            <a:endParaRPr lang="fi-FI"/>
          </a:p>
        </p:txBody>
      </p:sp>
      <p:sp>
        <p:nvSpPr>
          <p:cNvPr id="6162" name="Text Box 18"/>
          <p:cNvSpPr txBox="1">
            <a:spLocks noChangeArrowheads="1"/>
          </p:cNvSpPr>
          <p:nvPr/>
        </p:nvSpPr>
        <p:spPr bwMode="auto">
          <a:xfrm>
            <a:off x="5219700" y="1828800"/>
            <a:ext cx="3059113" cy="304800"/>
          </a:xfrm>
          <a:prstGeom prst="rect">
            <a:avLst/>
          </a:prstGeom>
          <a:noFill/>
          <a:ln w="9525" algn="ctr">
            <a:noFill/>
            <a:miter lim="800000"/>
            <a:headEnd/>
            <a:tailEnd/>
          </a:ln>
        </p:spPr>
        <p:txBody>
          <a:bodyPr>
            <a:spAutoFit/>
          </a:bodyPr>
          <a:lstStyle/>
          <a:p>
            <a:pPr algn="ctr">
              <a:spcBef>
                <a:spcPct val="50000"/>
              </a:spcBef>
            </a:pPr>
            <a:r>
              <a:rPr lang="fi-FI" sz="1400" b="1">
                <a:solidFill>
                  <a:schemeClr val="bg1"/>
                </a:solidFill>
              </a:rPr>
              <a:t>Lainsäädännön yhtenäistäminen</a:t>
            </a:r>
            <a:endParaRPr lang="en-US" sz="1400" b="1">
              <a:solidFill>
                <a:schemeClr val="bg1"/>
              </a:solidFill>
            </a:endParaRPr>
          </a:p>
        </p:txBody>
      </p:sp>
      <p:sp>
        <p:nvSpPr>
          <p:cNvPr id="6163" name="Text Box 19"/>
          <p:cNvSpPr txBox="1">
            <a:spLocks noChangeArrowheads="1"/>
          </p:cNvSpPr>
          <p:nvPr/>
        </p:nvSpPr>
        <p:spPr bwMode="auto">
          <a:xfrm>
            <a:off x="6335713" y="584200"/>
            <a:ext cx="2160587" cy="336550"/>
          </a:xfrm>
          <a:prstGeom prst="rect">
            <a:avLst/>
          </a:prstGeom>
          <a:noFill/>
          <a:ln w="9525" algn="ctr">
            <a:noFill/>
            <a:miter lim="800000"/>
            <a:headEnd/>
            <a:tailEnd/>
          </a:ln>
        </p:spPr>
        <p:txBody>
          <a:bodyPr>
            <a:spAutoFit/>
          </a:bodyPr>
          <a:lstStyle/>
          <a:p>
            <a:pPr algn="ctr">
              <a:spcBef>
                <a:spcPct val="50000"/>
              </a:spcBef>
            </a:pPr>
            <a:r>
              <a:rPr lang="fi-FI" sz="1600" b="1"/>
              <a:t>Poliittinen tahtotila</a:t>
            </a:r>
            <a:endParaRPr lang="en-US" sz="1600" b="1"/>
          </a:p>
        </p:txBody>
      </p:sp>
      <p:sp>
        <p:nvSpPr>
          <p:cNvPr id="6164" name="Text Box 20"/>
          <p:cNvSpPr txBox="1">
            <a:spLocks noChangeArrowheads="1"/>
          </p:cNvSpPr>
          <p:nvPr/>
        </p:nvSpPr>
        <p:spPr bwMode="auto">
          <a:xfrm>
            <a:off x="1079500" y="5218113"/>
            <a:ext cx="1439863" cy="519112"/>
          </a:xfrm>
          <a:prstGeom prst="rect">
            <a:avLst/>
          </a:prstGeom>
          <a:noFill/>
          <a:ln w="9525" algn="ctr">
            <a:noFill/>
            <a:miter lim="800000"/>
            <a:headEnd/>
            <a:tailEnd/>
          </a:ln>
        </p:spPr>
        <p:txBody>
          <a:bodyPr>
            <a:spAutoFit/>
          </a:bodyPr>
          <a:lstStyle/>
          <a:p>
            <a:pPr algn="ctr">
              <a:spcBef>
                <a:spcPct val="50000"/>
              </a:spcBef>
            </a:pPr>
            <a:endParaRPr lang="en-US"/>
          </a:p>
        </p:txBody>
      </p:sp>
      <p:sp>
        <p:nvSpPr>
          <p:cNvPr id="6165" name="Text Box 21"/>
          <p:cNvSpPr txBox="1">
            <a:spLocks noChangeArrowheads="1"/>
          </p:cNvSpPr>
          <p:nvPr/>
        </p:nvSpPr>
        <p:spPr bwMode="auto">
          <a:xfrm>
            <a:off x="755650" y="4822825"/>
            <a:ext cx="3708400" cy="730250"/>
          </a:xfrm>
          <a:prstGeom prst="rect">
            <a:avLst/>
          </a:prstGeom>
          <a:noFill/>
          <a:ln w="9525" algn="ctr">
            <a:noFill/>
            <a:miter lim="800000"/>
            <a:headEnd/>
            <a:tailEnd/>
          </a:ln>
        </p:spPr>
        <p:txBody>
          <a:bodyPr>
            <a:spAutoFit/>
          </a:bodyPr>
          <a:lstStyle/>
          <a:p>
            <a:pPr>
              <a:spcBef>
                <a:spcPct val="50000"/>
              </a:spcBef>
            </a:pPr>
            <a:r>
              <a:rPr lang="fi-FI" sz="1400"/>
              <a:t>Tekniset rajapinnat on suunniteltu siten, että ne mahdollistavat järjestelmien ja palvelujen yhdistämisen</a:t>
            </a:r>
            <a:endParaRPr lang="en-US" sz="1400"/>
          </a:p>
        </p:txBody>
      </p:sp>
      <p:sp>
        <p:nvSpPr>
          <p:cNvPr id="6166" name="Text Box 22"/>
          <p:cNvSpPr txBox="1">
            <a:spLocks noChangeArrowheads="1"/>
          </p:cNvSpPr>
          <p:nvPr/>
        </p:nvSpPr>
        <p:spPr bwMode="auto">
          <a:xfrm>
            <a:off x="755650" y="3635375"/>
            <a:ext cx="3887788" cy="730250"/>
          </a:xfrm>
          <a:prstGeom prst="rect">
            <a:avLst/>
          </a:prstGeom>
          <a:noFill/>
          <a:ln w="9525" algn="ctr">
            <a:noFill/>
            <a:miter lim="800000"/>
            <a:headEnd/>
            <a:tailEnd/>
          </a:ln>
        </p:spPr>
        <p:txBody>
          <a:bodyPr>
            <a:spAutoFit/>
          </a:bodyPr>
          <a:lstStyle/>
          <a:p>
            <a:pPr>
              <a:spcBef>
                <a:spcPct val="50000"/>
              </a:spcBef>
            </a:pPr>
            <a:r>
              <a:rPr lang="fi-FI" sz="1400"/>
              <a:t>Informaatiolla on täsmällinen merkitys, joka säilyy tietoa vaihdettaessa muuttumattomana ja ymmärrettävänä kaikille osapuolille</a:t>
            </a:r>
            <a:endParaRPr lang="en-US" sz="1400"/>
          </a:p>
        </p:txBody>
      </p:sp>
      <p:sp>
        <p:nvSpPr>
          <p:cNvPr id="6167" name="Text Box 23"/>
          <p:cNvSpPr txBox="1">
            <a:spLocks noChangeArrowheads="1"/>
          </p:cNvSpPr>
          <p:nvPr/>
        </p:nvSpPr>
        <p:spPr bwMode="auto">
          <a:xfrm>
            <a:off x="792163" y="2457450"/>
            <a:ext cx="3743325" cy="730250"/>
          </a:xfrm>
          <a:prstGeom prst="rect">
            <a:avLst/>
          </a:prstGeom>
          <a:noFill/>
          <a:ln w="9525" algn="ctr">
            <a:noFill/>
            <a:miter lim="800000"/>
            <a:headEnd/>
            <a:tailEnd/>
          </a:ln>
        </p:spPr>
        <p:txBody>
          <a:bodyPr>
            <a:spAutoFit/>
          </a:bodyPr>
          <a:lstStyle/>
          <a:p>
            <a:pPr>
              <a:spcBef>
                <a:spcPct val="50000"/>
              </a:spcBef>
            </a:pPr>
            <a:r>
              <a:rPr lang="fi-FI" sz="1400"/>
              <a:t>Eri organisaatiot pääsevät kokonaisedun mukaiseen tavoitteeseen yhteen sovitettujen prosessien kautta</a:t>
            </a:r>
            <a:endParaRPr lang="en-US" sz="1400"/>
          </a:p>
        </p:txBody>
      </p:sp>
      <p:sp>
        <p:nvSpPr>
          <p:cNvPr id="6168" name="Text Box 24"/>
          <p:cNvSpPr txBox="1">
            <a:spLocks noChangeArrowheads="1"/>
          </p:cNvSpPr>
          <p:nvPr/>
        </p:nvSpPr>
        <p:spPr bwMode="auto">
          <a:xfrm>
            <a:off x="792163" y="1268413"/>
            <a:ext cx="3743325" cy="517525"/>
          </a:xfrm>
          <a:prstGeom prst="rect">
            <a:avLst/>
          </a:prstGeom>
          <a:noFill/>
          <a:ln w="9525" algn="ctr">
            <a:noFill/>
            <a:miter lim="800000"/>
            <a:headEnd/>
            <a:tailEnd/>
          </a:ln>
        </p:spPr>
        <p:txBody>
          <a:bodyPr>
            <a:spAutoFit/>
          </a:bodyPr>
          <a:lstStyle/>
          <a:p>
            <a:pPr>
              <a:spcBef>
                <a:spcPct val="50000"/>
              </a:spcBef>
            </a:pPr>
            <a:r>
              <a:rPr lang="fi-FI" sz="1400"/>
              <a:t>Lainsäädännölliset tekijät on otettu huomioon tietojen vaihtamisessa</a:t>
            </a:r>
            <a:endParaRPr lang="en-US" sz="1400"/>
          </a:p>
        </p:txBody>
      </p:sp>
      <p:sp>
        <p:nvSpPr>
          <p:cNvPr id="6169" name="Text Box 25"/>
          <p:cNvSpPr txBox="1">
            <a:spLocks noChangeArrowheads="1"/>
          </p:cNvSpPr>
          <p:nvPr/>
        </p:nvSpPr>
        <p:spPr bwMode="auto">
          <a:xfrm>
            <a:off x="792163" y="498475"/>
            <a:ext cx="3671887" cy="517525"/>
          </a:xfrm>
          <a:prstGeom prst="rect">
            <a:avLst/>
          </a:prstGeom>
          <a:noFill/>
          <a:ln w="9525" algn="ctr">
            <a:noFill/>
            <a:miter lim="800000"/>
            <a:headEnd/>
            <a:tailEnd/>
          </a:ln>
        </p:spPr>
        <p:txBody>
          <a:bodyPr>
            <a:spAutoFit/>
          </a:bodyPr>
          <a:lstStyle/>
          <a:p>
            <a:pPr>
              <a:spcBef>
                <a:spcPct val="50000"/>
              </a:spcBef>
            </a:pPr>
            <a:r>
              <a:rPr lang="fi-FI" sz="1400"/>
              <a:t>Osapuolilla on samansuuntaiset visiot, prioriteetit ja tavoitteet</a:t>
            </a:r>
            <a:endParaRPr lang="en-US" sz="1400"/>
          </a:p>
        </p:txBody>
      </p:sp>
      <p:sp>
        <p:nvSpPr>
          <p:cNvPr id="26" name="Dian numeron paikkamerkki 25"/>
          <p:cNvSpPr txBox="1">
            <a:spLocks noGrp="1"/>
          </p:cNvSpPr>
          <p:nvPr/>
        </p:nvSpPr>
        <p:spPr bwMode="auto">
          <a:xfrm>
            <a:off x="8408988" y="6372225"/>
            <a:ext cx="482600" cy="212725"/>
          </a:xfrm>
          <a:prstGeom prst="rect">
            <a:avLst/>
          </a:prstGeom>
          <a:noFill/>
          <a:ln>
            <a:miter lim="800000"/>
            <a:headEnd/>
            <a:tailEnd/>
          </a:ln>
        </p:spPr>
        <p:txBody>
          <a:bodyPr/>
          <a:lstStyle/>
          <a:p>
            <a:pPr algn="r">
              <a:defRPr/>
            </a:pPr>
            <a:fld id="{8B437FBA-02B9-4A8D-90E4-4530A95E24B4}" type="slidenum">
              <a:rPr lang="fi-FI" sz="1000">
                <a:solidFill>
                  <a:schemeClr val="bg1"/>
                </a:solidFill>
                <a:latin typeface="+mj-lt"/>
              </a:rPr>
              <a:pPr algn="r">
                <a:defRPr/>
              </a:pPr>
              <a:t>4</a:t>
            </a:fld>
            <a:endParaRPr lang="fi-FI" sz="1000">
              <a:solidFill>
                <a:schemeClr val="bg1"/>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Miksi tavoitella </a:t>
            </a:r>
            <a:r>
              <a:rPr lang="fi-FI" dirty="0" err="1" smtClean="0"/>
              <a:t>yhteentoimivuutta</a:t>
            </a:r>
            <a:r>
              <a:rPr lang="fi-FI" dirty="0" smtClean="0"/>
              <a:t>?</a:t>
            </a:r>
            <a:endParaRPr lang="fi-FI" dirty="0"/>
          </a:p>
        </p:txBody>
      </p:sp>
      <p:sp>
        <p:nvSpPr>
          <p:cNvPr id="3" name="Sisällön paikkamerkki 2"/>
          <p:cNvSpPr>
            <a:spLocks noGrp="1"/>
          </p:cNvSpPr>
          <p:nvPr>
            <p:ph idx="1"/>
          </p:nvPr>
        </p:nvSpPr>
        <p:spPr/>
        <p:txBody>
          <a:bodyPr/>
          <a:lstStyle/>
          <a:p>
            <a:pPr lvl="0"/>
            <a:r>
              <a:rPr lang="fi-FI" dirty="0" smtClean="0"/>
              <a:t>Tietohallintolain toimeenpano</a:t>
            </a:r>
          </a:p>
          <a:p>
            <a:pPr lvl="1"/>
            <a:r>
              <a:rPr lang="fi-FI" dirty="0" smtClean="0"/>
              <a:t>Päällekkäisyyksien poistaminen</a:t>
            </a:r>
          </a:p>
          <a:p>
            <a:r>
              <a:rPr lang="fi-FI" dirty="0" smtClean="0"/>
              <a:t>Tiedonvaihdon ja -siirron helpottaminen </a:t>
            </a:r>
          </a:p>
          <a:p>
            <a:pPr lvl="1"/>
            <a:r>
              <a:rPr lang="fi-FI" dirty="0" smtClean="0"/>
              <a:t>Löytymisen ja säilymisen varmistaminen</a:t>
            </a:r>
          </a:p>
          <a:p>
            <a:pPr lvl="1"/>
            <a:r>
              <a:rPr lang="fi-FI" dirty="0" smtClean="0"/>
              <a:t>Tieto tallennetaan tulevaa käyttöä varten</a:t>
            </a:r>
          </a:p>
          <a:p>
            <a:r>
              <a:rPr lang="fi-FI" dirty="0" smtClean="0"/>
              <a:t>Yhteiset käsitteet käyttöön</a:t>
            </a:r>
          </a:p>
          <a:p>
            <a:r>
              <a:rPr lang="fi-FI" dirty="0" smtClean="0"/>
              <a:t>Tietovarantojen avaamisen ja tietojen saatavuuden edistäminen</a:t>
            </a:r>
          </a:p>
          <a:p>
            <a:pPr lvl="1"/>
            <a:r>
              <a:rPr lang="fi-FI" dirty="0" smtClean="0"/>
              <a:t>Tieto on yhteiskäyttöistä pääomaa</a:t>
            </a:r>
          </a:p>
          <a:p>
            <a:endParaRPr lang="fi-FI" dirty="0" smtClean="0"/>
          </a:p>
          <a:p>
            <a:endParaRPr lang="fi-FI" dirty="0" smtClean="0"/>
          </a:p>
        </p:txBody>
      </p:sp>
      <p:sp>
        <p:nvSpPr>
          <p:cNvPr id="4" name="Dian numeron paikkamerkki 3"/>
          <p:cNvSpPr>
            <a:spLocks noGrp="1"/>
          </p:cNvSpPr>
          <p:nvPr>
            <p:ph type="sldNum" sz="quarter" idx="10"/>
          </p:nvPr>
        </p:nvSpPr>
        <p:spPr/>
        <p:txBody>
          <a:bodyPr/>
          <a:lstStyle/>
          <a:p>
            <a:fld id="{C7952D6C-E593-4B9C-9C81-415545BD0B6E}" type="slidenum">
              <a:rPr lang="fi-FI" smtClean="0"/>
              <a:pPr/>
              <a:t>5</a:t>
            </a:fld>
            <a:endParaRPr lang="fi-F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a:t>
            </a:r>
            <a:r>
              <a:rPr lang="fi-FI" dirty="0" err="1" smtClean="0"/>
              <a:t>yhteentoimivuus</a:t>
            </a:r>
            <a:r>
              <a:rPr lang="fi-FI" dirty="0" smtClean="0"/>
              <a:t> vaikuttaa</a:t>
            </a:r>
            <a:endParaRPr lang="fi-FI" dirty="0"/>
          </a:p>
        </p:txBody>
      </p:sp>
      <p:sp>
        <p:nvSpPr>
          <p:cNvPr id="4" name="Sisällön paikkamerkki 2"/>
          <p:cNvSpPr txBox="1">
            <a:spLocks/>
          </p:cNvSpPr>
          <p:nvPr/>
        </p:nvSpPr>
        <p:spPr>
          <a:xfrm>
            <a:off x="596900" y="1381125"/>
            <a:ext cx="7953375" cy="4745038"/>
          </a:xfrm>
          <a:prstGeom prst="rect">
            <a:avLst/>
          </a:prstGeom>
        </p:spPr>
        <p:txBody>
          <a:bodyPr/>
          <a:lstStyle/>
          <a:p>
            <a:pPr marL="365125" lvl="0" indent="-365125">
              <a:spcBef>
                <a:spcPct val="20000"/>
              </a:spcBef>
              <a:buClr>
                <a:schemeClr val="tx2"/>
              </a:buClr>
              <a:buFont typeface="Wingdings" pitchFamily="2" charset="2"/>
              <a:buChar char="§"/>
              <a:defRPr/>
            </a:pPr>
            <a:r>
              <a:rPr lang="fi-FI" sz="3200" kern="0" dirty="0" smtClean="0">
                <a:latin typeface="+mn-lt"/>
              </a:rPr>
              <a:t>Kehittämisen esteiden poistaminen</a:t>
            </a:r>
          </a:p>
          <a:p>
            <a:pPr marL="822325" lvl="1" indent="-365125">
              <a:spcBef>
                <a:spcPct val="20000"/>
              </a:spcBef>
              <a:buClr>
                <a:schemeClr val="tx2"/>
              </a:buClr>
              <a:buFont typeface="Wingdings" pitchFamily="2" charset="2"/>
              <a:buChar char="§"/>
              <a:defRPr/>
            </a:pPr>
            <a:r>
              <a:rPr lang="fi-FI" sz="2600" kern="0" dirty="0" smtClean="0">
                <a:latin typeface="+mn-lt"/>
              </a:rPr>
              <a:t>Uusien palvelujen kehittäminen helpompaa</a:t>
            </a:r>
          </a:p>
          <a:p>
            <a:pPr marL="822325" lvl="1" indent="-365125">
              <a:spcBef>
                <a:spcPct val="20000"/>
              </a:spcBef>
              <a:buClr>
                <a:schemeClr val="tx2"/>
              </a:buClr>
              <a:buFont typeface="Wingdings" pitchFamily="2" charset="2"/>
              <a:buChar char="§"/>
              <a:defRPr/>
            </a:pPr>
            <a:r>
              <a:rPr lang="fi-FI" sz="2600" kern="0" dirty="0" smtClean="0">
                <a:latin typeface="+mn-lt"/>
              </a:rPr>
              <a:t>Uudet liiketoimintamahdollisuudet</a:t>
            </a:r>
          </a:p>
          <a:p>
            <a:pPr marL="365125" lvl="0" indent="-365125">
              <a:spcBef>
                <a:spcPct val="20000"/>
              </a:spcBef>
              <a:buClr>
                <a:schemeClr val="tx2"/>
              </a:buClr>
              <a:buFont typeface="Wingdings" pitchFamily="2" charset="2"/>
              <a:buChar char="§"/>
              <a:defRPr/>
            </a:pPr>
            <a:r>
              <a:rPr lang="fi-FI" sz="3200" kern="0" dirty="0" smtClean="0">
                <a:latin typeface="+mn-lt"/>
              </a:rPr>
              <a:t>Irti toimittajariippuvuudesta</a:t>
            </a:r>
          </a:p>
          <a:p>
            <a:pPr marL="898525" lvl="1" indent="-277813">
              <a:spcBef>
                <a:spcPct val="20000"/>
              </a:spcBef>
              <a:buClr>
                <a:srgbClr val="304E88"/>
              </a:buClr>
              <a:buFont typeface="Wingdings" pitchFamily="2" charset="2"/>
              <a:buChar char="§"/>
              <a:defRPr/>
            </a:pPr>
            <a:r>
              <a:rPr lang="fi-FI" sz="2600" kern="0" dirty="0" smtClean="0">
                <a:latin typeface="+mn-lt"/>
              </a:rPr>
              <a:t>Avoimet tietorakenteet ja määritykset mahdollistavat aidon kilpailun</a:t>
            </a:r>
          </a:p>
          <a:p>
            <a:pPr marL="365125" marR="0" lvl="0" indent="-365125" algn="l" defTabSz="914400" rtl="0" eaLnBrk="1" fontAlgn="base" latinLnBrk="0" hangingPunct="1">
              <a:lnSpc>
                <a:spcPct val="100000"/>
              </a:lnSpc>
              <a:spcBef>
                <a:spcPct val="20000"/>
              </a:spcBef>
              <a:spcAft>
                <a:spcPct val="0"/>
              </a:spcAft>
              <a:buClr>
                <a:schemeClr val="tx2"/>
              </a:buClr>
              <a:buSzTx/>
              <a:buFont typeface="Wingdings" pitchFamily="2" charset="2"/>
              <a:buChar char="§"/>
              <a:tabLst/>
              <a:defRPr/>
            </a:pPr>
            <a:r>
              <a:rPr kumimoji="0" lang="fi-FI" sz="3200" b="0" i="0" u="none" strike="noStrike" kern="0" cap="none" spc="0" normalizeH="0" baseline="0" noProof="0" dirty="0" smtClean="0">
                <a:ln>
                  <a:noFill/>
                </a:ln>
                <a:solidFill>
                  <a:schemeClr val="tx1"/>
                </a:solidFill>
                <a:effectLst/>
                <a:uLnTx/>
                <a:uFillTx/>
                <a:latin typeface="+mn-lt"/>
                <a:ea typeface="+mn-ea"/>
                <a:cs typeface="+mn-cs"/>
              </a:rPr>
              <a:t>Julkisen hallinnon toiminnan tehostaminen, palvelujen parantaminen</a:t>
            </a:r>
          </a:p>
          <a:p>
            <a:pPr marL="365125" indent="-365125">
              <a:spcBef>
                <a:spcPct val="20000"/>
              </a:spcBef>
              <a:buClr>
                <a:schemeClr val="tx2"/>
              </a:buClr>
              <a:buFont typeface="Wingdings" pitchFamily="2" charset="2"/>
              <a:buChar char="§"/>
              <a:defRPr/>
            </a:pPr>
            <a:r>
              <a:rPr lang="fi-FI" sz="3200" kern="0" dirty="0" smtClean="0"/>
              <a:t>Kustannussäästöt</a:t>
            </a:r>
          </a:p>
          <a:p>
            <a:pPr marL="365125" marR="0" lvl="0" indent="-365125" algn="l" defTabSz="914400" rtl="0" eaLnBrk="1" fontAlgn="base" latinLnBrk="0" hangingPunct="1">
              <a:lnSpc>
                <a:spcPct val="100000"/>
              </a:lnSpc>
              <a:spcBef>
                <a:spcPct val="20000"/>
              </a:spcBef>
              <a:spcAft>
                <a:spcPct val="0"/>
              </a:spcAft>
              <a:buClr>
                <a:schemeClr val="tx2"/>
              </a:buClr>
              <a:buSzTx/>
              <a:buFont typeface="Wingdings" pitchFamily="2" charset="2"/>
              <a:buChar char="§"/>
              <a:tabLst/>
              <a:defRPr/>
            </a:pPr>
            <a:endParaRPr kumimoji="0" lang="fi-FI"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a:t>
            </a:r>
            <a:r>
              <a:rPr lang="fi-FI" dirty="0" err="1" smtClean="0"/>
              <a:t>yhteentoimivuus</a:t>
            </a:r>
            <a:r>
              <a:rPr lang="fi-FI" dirty="0" smtClean="0"/>
              <a:t> edellyttää?</a:t>
            </a:r>
            <a:endParaRPr lang="fi-FI" dirty="0"/>
          </a:p>
        </p:txBody>
      </p:sp>
      <p:sp>
        <p:nvSpPr>
          <p:cNvPr id="3" name="Sisällön paikkamerkki 2"/>
          <p:cNvSpPr>
            <a:spLocks noGrp="1"/>
          </p:cNvSpPr>
          <p:nvPr>
            <p:ph idx="1"/>
          </p:nvPr>
        </p:nvSpPr>
        <p:spPr/>
        <p:txBody>
          <a:bodyPr/>
          <a:lstStyle/>
          <a:p>
            <a:r>
              <a:rPr lang="fi-FI" dirty="0" smtClean="0"/>
              <a:t>Yhteistä poliittista tahtotilaa</a:t>
            </a:r>
          </a:p>
          <a:p>
            <a:r>
              <a:rPr lang="fi-FI" dirty="0" smtClean="0"/>
              <a:t>Määrityksiä, suosituksia, standardeja</a:t>
            </a:r>
          </a:p>
          <a:p>
            <a:pPr lvl="1"/>
            <a:r>
              <a:rPr lang="fi-FI" dirty="0" smtClean="0"/>
              <a:t>Tietorakenteet, metadataformaatit, tietosisällöt</a:t>
            </a:r>
          </a:p>
          <a:p>
            <a:r>
              <a:rPr lang="fi-FI" dirty="0" smtClean="0"/>
              <a:t>Yhteisiä käytäntöjä, niiden noudattamista</a:t>
            </a:r>
          </a:p>
          <a:p>
            <a:pPr lvl="1"/>
            <a:r>
              <a:rPr lang="fi-FI" dirty="0" smtClean="0"/>
              <a:t>Prosessit, menetelmät</a:t>
            </a:r>
          </a:p>
          <a:p>
            <a:r>
              <a:rPr lang="fi-FI" dirty="0" smtClean="0"/>
              <a:t>Määritysten julkista ja avointa dokumentaatiota ja hyödyntämistä</a:t>
            </a:r>
          </a:p>
          <a:p>
            <a:r>
              <a:rPr lang="fi-FI" dirty="0" smtClean="0"/>
              <a:t>Kokonaisuuden suunnittelua</a:t>
            </a:r>
          </a:p>
          <a:p>
            <a:pPr lvl="1"/>
            <a:r>
              <a:rPr lang="fi-FI" dirty="0" smtClean="0"/>
              <a:t>Kokonaisarkkitehtuuri, tietoarkkitehtuuri…</a:t>
            </a:r>
          </a:p>
          <a:p>
            <a:endParaRPr lang="fi-FI" dirty="0" smtClean="0"/>
          </a:p>
        </p:txBody>
      </p:sp>
      <p:sp>
        <p:nvSpPr>
          <p:cNvPr id="4" name="Dian numeron paikkamerkki 3"/>
          <p:cNvSpPr>
            <a:spLocks noGrp="1"/>
          </p:cNvSpPr>
          <p:nvPr>
            <p:ph type="sldNum" sz="quarter" idx="10"/>
          </p:nvPr>
        </p:nvSpPr>
        <p:spPr/>
        <p:txBody>
          <a:bodyPr/>
          <a:lstStyle/>
          <a:p>
            <a:fld id="{C7952D6C-E593-4B9C-9C81-415545BD0B6E}" type="slidenum">
              <a:rPr lang="fi-FI" smtClean="0"/>
              <a:pPr/>
              <a:t>7</a:t>
            </a:fld>
            <a:endParaRPr lang="fi-F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p:cNvSpPr>
            <a:spLocks noGrp="1"/>
          </p:cNvSpPr>
          <p:nvPr>
            <p:ph type="title"/>
          </p:nvPr>
        </p:nvSpPr>
        <p:spPr/>
        <p:txBody>
          <a:bodyPr/>
          <a:lstStyle/>
          <a:p>
            <a:r>
              <a:rPr lang="fi-FI" smtClean="0"/>
              <a:t>Tietohallintolaki (634/2011)</a:t>
            </a:r>
          </a:p>
        </p:txBody>
      </p:sp>
      <p:sp>
        <p:nvSpPr>
          <p:cNvPr id="5123" name="Sisällön paikkamerkki 2"/>
          <p:cNvSpPr>
            <a:spLocks noGrp="1"/>
          </p:cNvSpPr>
          <p:nvPr>
            <p:ph idx="1"/>
          </p:nvPr>
        </p:nvSpPr>
        <p:spPr>
          <a:xfrm>
            <a:off x="596900" y="1381125"/>
            <a:ext cx="7953375" cy="4799013"/>
          </a:xfrm>
        </p:spPr>
        <p:txBody>
          <a:bodyPr>
            <a:normAutofit fontScale="70000" lnSpcReduction="20000"/>
          </a:bodyPr>
          <a:lstStyle/>
          <a:p>
            <a:pPr marL="514350" indent="-514350">
              <a:buFont typeface="Arial" pitchFamily="34" charset="0"/>
              <a:buChar char="•"/>
              <a:defRPr/>
            </a:pPr>
            <a:r>
              <a:rPr lang="fi-FI" b="1" dirty="0" smtClean="0"/>
              <a:t>1§ </a:t>
            </a:r>
            <a:r>
              <a:rPr lang="fi-FI" dirty="0" smtClean="0"/>
              <a:t>Tarkoituksena tehostaa julkisen hallinnon toimintaa sekä parantaa julkisia palveluita ja niiden saatavuutta </a:t>
            </a:r>
            <a:r>
              <a:rPr lang="fi-FI" b="1" dirty="0" smtClean="0"/>
              <a:t>säätämällä julkisen hallinnon ohjauksesta ja tietojärjestelmien </a:t>
            </a:r>
            <a:r>
              <a:rPr lang="fi-FI" b="1" dirty="0" err="1" smtClean="0"/>
              <a:t>yhteentoimivuuden</a:t>
            </a:r>
            <a:r>
              <a:rPr lang="fi-FI" b="1" dirty="0" smtClean="0"/>
              <a:t> edistämisestä ja varmistamisesta</a:t>
            </a:r>
          </a:p>
          <a:p>
            <a:pPr marL="514350" indent="-514350">
              <a:buFont typeface="Arial" pitchFamily="34" charset="0"/>
              <a:buChar char="•"/>
              <a:defRPr/>
            </a:pPr>
            <a:r>
              <a:rPr lang="fi-FI" b="1" dirty="0" smtClean="0"/>
              <a:t>7§ </a:t>
            </a:r>
            <a:r>
              <a:rPr lang="fi-FI" dirty="0" smtClean="0"/>
              <a:t>…viranomaisen on julkisen hallinnon tietojärjestelmien </a:t>
            </a:r>
            <a:r>
              <a:rPr lang="fi-FI" dirty="0" err="1" smtClean="0"/>
              <a:t>yhteentoimivuuden</a:t>
            </a:r>
            <a:r>
              <a:rPr lang="fi-FI" dirty="0" smtClean="0"/>
              <a:t> mahdollistamiseksi ja varmistamiseksi suunniteltava ja kuvattava kokonaisarkkitehtuurinsa sekä noudatettava laadittua ja ylläpidettyä kokonaisarkkitehtuuria ja sen edellyttämiä </a:t>
            </a:r>
            <a:r>
              <a:rPr lang="fi-FI" b="1" dirty="0" err="1" smtClean="0"/>
              <a:t>yhteentoimivuuden</a:t>
            </a:r>
            <a:r>
              <a:rPr lang="fi-FI" b="1" dirty="0" smtClean="0"/>
              <a:t> kuvauksia ja määrityksiä </a:t>
            </a:r>
            <a:r>
              <a:rPr lang="fi-FI" dirty="0" smtClean="0"/>
              <a:t>sekä toimialakohtaisia tietojärjestelmien </a:t>
            </a:r>
            <a:r>
              <a:rPr lang="fi-FI" b="1" dirty="0" err="1" smtClean="0"/>
              <a:t>yhteentoimivuuden</a:t>
            </a:r>
            <a:r>
              <a:rPr lang="fi-FI" b="1" dirty="0" smtClean="0"/>
              <a:t> kuvauksia ja määrityksiä</a:t>
            </a:r>
            <a:r>
              <a:rPr lang="fi-FI" dirty="0" smtClean="0"/>
              <a:t>.</a:t>
            </a:r>
          </a:p>
          <a:p>
            <a:pPr marL="514350" indent="-514350">
              <a:buFont typeface="Arial" pitchFamily="34" charset="0"/>
              <a:buChar char="•"/>
              <a:defRPr/>
            </a:pPr>
            <a:r>
              <a:rPr lang="fi-FI" b="1" dirty="0" smtClean="0"/>
              <a:t>8§ </a:t>
            </a:r>
            <a:r>
              <a:rPr lang="fi-FI" dirty="0" smtClean="0"/>
              <a:t>Ministeriön on huolehdittava, että sen toimialalle laaditaan ja ylläpidetään sen toimialan tietojärjestelmien </a:t>
            </a:r>
            <a:r>
              <a:rPr lang="fi-FI" b="1" dirty="0" err="1" smtClean="0"/>
              <a:t>yhteentoimivuuden</a:t>
            </a:r>
            <a:r>
              <a:rPr lang="fi-FI" b="1" dirty="0" smtClean="0"/>
              <a:t> kuvaukset ja määritykset</a:t>
            </a:r>
            <a:r>
              <a:rPr lang="fi-FI" dirty="0" smtClean="0"/>
              <a:t>…</a:t>
            </a:r>
          </a:p>
        </p:txBody>
      </p:sp>
      <p:sp>
        <p:nvSpPr>
          <p:cNvPr id="4" name="Dian numeron paikkamerkki 3"/>
          <p:cNvSpPr>
            <a:spLocks noGrp="1"/>
          </p:cNvSpPr>
          <p:nvPr>
            <p:ph type="sldNum" sz="quarter" idx="10"/>
          </p:nvPr>
        </p:nvSpPr>
        <p:spPr/>
        <p:txBody>
          <a:bodyPr/>
          <a:lstStyle/>
          <a:p>
            <a:pPr>
              <a:defRPr/>
            </a:pPr>
            <a:fld id="{1E35E879-0F85-4319-9726-48899A22F21F}" type="slidenum">
              <a:rPr lang="fi-FI" smtClean="0"/>
              <a:pPr>
                <a:defRPr/>
              </a:pPr>
              <a:t>8</a:t>
            </a:fld>
            <a:endParaRPr lang="fi-FI"/>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Lainsäädännön tulkintaa</a:t>
            </a:r>
            <a:endParaRPr lang="fi-FI" dirty="0"/>
          </a:p>
        </p:txBody>
      </p:sp>
      <p:sp>
        <p:nvSpPr>
          <p:cNvPr id="4" name="Sisällön paikkamerkki 3"/>
          <p:cNvSpPr>
            <a:spLocks noGrp="1"/>
          </p:cNvSpPr>
          <p:nvPr>
            <p:ph idx="1"/>
          </p:nvPr>
        </p:nvSpPr>
        <p:spPr/>
        <p:txBody>
          <a:bodyPr>
            <a:normAutofit fontScale="62500" lnSpcReduction="20000"/>
          </a:bodyPr>
          <a:lstStyle/>
          <a:p>
            <a:r>
              <a:rPr lang="fi-FI" dirty="0" smtClean="0"/>
              <a:t>Tietohallintolaki mahdollistaa ohjauksen asetuksilla (4§)</a:t>
            </a:r>
          </a:p>
          <a:p>
            <a:pPr lvl="1"/>
            <a:r>
              <a:rPr lang="fi-FI" dirty="0" smtClean="0"/>
              <a:t>” Valtioneuvoston asetuksella voidaan säätää </a:t>
            </a:r>
            <a:r>
              <a:rPr lang="fi-FI" dirty="0" err="1" smtClean="0"/>
              <a:t>yhteentoimivuuden</a:t>
            </a:r>
            <a:r>
              <a:rPr lang="fi-FI" dirty="0" smtClean="0"/>
              <a:t> edellyttämän tietoarkkitehtuurin ja sen edellyttämien kuvausten ja määritysten sisällöstä.”</a:t>
            </a:r>
          </a:p>
          <a:p>
            <a:r>
              <a:rPr lang="fi-FI" dirty="0" smtClean="0"/>
              <a:t>Ilman varsinaisia asetuksia…</a:t>
            </a:r>
          </a:p>
          <a:p>
            <a:pPr lvl="1"/>
            <a:r>
              <a:rPr lang="fi-FI" dirty="0" smtClean="0"/>
              <a:t>”Kunkin ministeriön tehtävänä on ohjata toimialansa tietohallinnon ja tietohallintohankkeiden kehittämistä ottaen huomioon tässä laissa (THL)  säädetyt tarkoitukset ja velvoitteet.”</a:t>
            </a:r>
          </a:p>
          <a:p>
            <a:r>
              <a:rPr lang="fi-FI" dirty="0" smtClean="0"/>
              <a:t>Toistaiseksi asetuksia ei ole annettu…</a:t>
            </a:r>
          </a:p>
          <a:p>
            <a:r>
              <a:rPr lang="fi-FI" dirty="0" smtClean="0"/>
              <a:t>Lausuntomenettely ennen hankintapäätöstä</a:t>
            </a:r>
          </a:p>
          <a:p>
            <a:pPr lvl="1"/>
            <a:r>
              <a:rPr lang="fi-FI" dirty="0" smtClean="0"/>
              <a:t>”Hankinta, jolla on laajaa toiminnallista merkitystä tai joka on taloudelliselta arvoltaan merkittävä, on pyydettävä </a:t>
            </a:r>
            <a:r>
              <a:rPr lang="fi-FI" dirty="0" err="1" smtClean="0"/>
              <a:t>VM:n</a:t>
            </a:r>
            <a:r>
              <a:rPr lang="fi-FI" dirty="0" smtClean="0"/>
              <a:t> lausunto.”</a:t>
            </a:r>
          </a:p>
          <a:p>
            <a:r>
              <a:rPr lang="fi-FI" dirty="0" smtClean="0"/>
              <a:t>Entä jos lausunnosta halutaan poiketa?</a:t>
            </a:r>
          </a:p>
          <a:p>
            <a:pPr lvl="1"/>
            <a:r>
              <a:rPr lang="fi-FI" dirty="0" smtClean="0"/>
              <a:t>”Jos viranomainen haluaa poiketa </a:t>
            </a:r>
            <a:r>
              <a:rPr lang="fi-FI" dirty="0" err="1" smtClean="0"/>
              <a:t>VM:n</a:t>
            </a:r>
            <a:r>
              <a:rPr lang="fi-FI" dirty="0" smtClean="0"/>
              <a:t> lausunnosta, sen on saatettava asia hallinnonalansa ministeriön päätettäväksi.”</a:t>
            </a:r>
          </a:p>
          <a:p>
            <a:r>
              <a:rPr lang="fi-FI" dirty="0" smtClean="0"/>
              <a:t>Ministeriöiden tulee laatia ja ylläpitää toimialansa </a:t>
            </a:r>
            <a:r>
              <a:rPr lang="fi-FI" dirty="0" err="1" smtClean="0"/>
              <a:t>yhteentoimivuuden</a:t>
            </a:r>
            <a:r>
              <a:rPr lang="fi-FI" dirty="0" smtClean="0"/>
              <a:t> kuvaukset ja määritelmät…</a:t>
            </a:r>
          </a:p>
          <a:p>
            <a:pPr lvl="1"/>
            <a:r>
              <a:rPr lang="fi-FI" dirty="0" smtClean="0"/>
              <a:t>Tietojärjestelmät on saatettava (määräajassa) vastaamaan 4§ tai 8§ säädettyjä </a:t>
            </a:r>
            <a:r>
              <a:rPr lang="fi-FI" dirty="0" err="1" smtClean="0"/>
              <a:t>yhteentoimivuuden</a:t>
            </a:r>
            <a:r>
              <a:rPr lang="fi-FI" dirty="0" smtClean="0"/>
              <a:t> vaatimuksia…” </a:t>
            </a:r>
          </a:p>
        </p:txBody>
      </p:sp>
      <p:sp>
        <p:nvSpPr>
          <p:cNvPr id="2" name="Dian numeron paikkamerkki 1"/>
          <p:cNvSpPr>
            <a:spLocks noGrp="1"/>
          </p:cNvSpPr>
          <p:nvPr>
            <p:ph type="sldNum" sz="quarter" idx="10"/>
          </p:nvPr>
        </p:nvSpPr>
        <p:spPr/>
        <p:txBody>
          <a:bodyPr/>
          <a:lstStyle/>
          <a:p>
            <a:fld id="{17F37F9A-E148-45A3-9D46-A3E351BD6E6D}" type="slidenum">
              <a:rPr lang="fi-FI" smtClean="0"/>
              <a:pPr/>
              <a:t>9</a:t>
            </a:fld>
            <a:endParaRPr lang="fi-FI"/>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JulkICT -pohja">
  <a:themeElements>
    <a:clrScheme name="VM_esityspohja_suomi 1">
      <a:dk1>
        <a:srgbClr val="000000"/>
      </a:dk1>
      <a:lt1>
        <a:srgbClr val="FFFFFF"/>
      </a:lt1>
      <a:dk2>
        <a:srgbClr val="304E88"/>
      </a:dk2>
      <a:lt2>
        <a:srgbClr val="DDDDDD"/>
      </a:lt2>
      <a:accent1>
        <a:srgbClr val="98A7C4"/>
      </a:accent1>
      <a:accent2>
        <a:srgbClr val="C2CBDC"/>
      </a:accent2>
      <a:accent3>
        <a:srgbClr val="FFFFFF"/>
      </a:accent3>
      <a:accent4>
        <a:srgbClr val="000000"/>
      </a:accent4>
      <a:accent5>
        <a:srgbClr val="CAD0DE"/>
      </a:accent5>
      <a:accent6>
        <a:srgbClr val="B0B8C7"/>
      </a:accent6>
      <a:hlink>
        <a:srgbClr val="969696"/>
      </a:hlink>
      <a:folHlink>
        <a:srgbClr val="6F84AC"/>
      </a:folHlink>
    </a:clrScheme>
    <a:fontScheme name="VM_esityspohja_suomi">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M_esityspohja_suomi 1">
        <a:dk1>
          <a:srgbClr val="000000"/>
        </a:dk1>
        <a:lt1>
          <a:srgbClr val="FFFFFF"/>
        </a:lt1>
        <a:dk2>
          <a:srgbClr val="304E88"/>
        </a:dk2>
        <a:lt2>
          <a:srgbClr val="DDDDDD"/>
        </a:lt2>
        <a:accent1>
          <a:srgbClr val="98A7C4"/>
        </a:accent1>
        <a:accent2>
          <a:srgbClr val="C2CBDC"/>
        </a:accent2>
        <a:accent3>
          <a:srgbClr val="FFFFFF"/>
        </a:accent3>
        <a:accent4>
          <a:srgbClr val="000000"/>
        </a:accent4>
        <a:accent5>
          <a:srgbClr val="CAD0DE"/>
        </a:accent5>
        <a:accent6>
          <a:srgbClr val="B0B8C7"/>
        </a:accent6>
        <a:hlink>
          <a:srgbClr val="969696"/>
        </a:hlink>
        <a:folHlink>
          <a:srgbClr val="6F84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Language xmlns="CAF1EBEE-3607-4E06-AF7F-309A78048858">suomi</DocumentLanguage>
    <Creator xmlns="CAF1EBEE-3607-4E06-AF7F-309A78048858">
      <UserInfo>
        <DisplayName>Kartano Pauli VM</DisplayName>
        <AccountId>3408</AccountId>
        <AccountType/>
      </UserInfo>
    </Creator>
    <ReferenceNumber xmlns="CAF1EBEE-3607-4E06-AF7F-309A78048858">2788/00.01.00.01/2013</ReferenceNumber>
    <DocumentDescription xmlns="CAF1EBEE-3607-4E06-AF7F-309A78048858" xsi:nil="true"/>
    <Archive xmlns="CAF1EBEE-3607-4E06-AF7F-309A78048858">false</Archive>
    <DocumentDate xmlns="CAF1EBEE-3607-4E06-AF7F-309A78048858">2014-02-11T22:00:00+00:00</DocumentDate>
    <DocumentType xmlns="CAF1EBEE-3607-4E06-AF7F-309A78048858">Muistio</Document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Vatry Document" ma:contentTypeID="0x0101001C3E3FB306604182BCACFD9FE276BB4D00FEF94B405A11C5449FCFB0698850E2B2" ma:contentTypeVersion="0" ma:contentTypeDescription="" ma:contentTypeScope="" ma:versionID="bc57b416085e02e26a33003a99472c23">
  <xsd:schema xmlns:xsd="http://www.w3.org/2001/XMLSchema" xmlns:xs="http://www.w3.org/2001/XMLSchema" xmlns:p="http://schemas.microsoft.com/office/2006/metadata/properties" xmlns:ns1="http://schemas.microsoft.com/sharepoint/v3" xmlns:ns2="CAF1EBEE-3607-4E06-AF7F-309A78048858" targetNamespace="http://schemas.microsoft.com/office/2006/metadata/properties" ma:root="true" ma:fieldsID="98e7c41c2998316fa63ffcc1ca861148" ns1:_="" ns2:_="">
    <xsd:import namespace="http://schemas.microsoft.com/sharepoint/v3"/>
    <xsd:import namespace="CAF1EBEE-3607-4E06-AF7F-309A78048858"/>
    <xsd:element name="properties">
      <xsd:complexType>
        <xsd:sequence>
          <xsd:element name="documentManagement">
            <xsd:complexType>
              <xsd:all>
                <xsd:element ref="ns2:DocumentDescription" minOccurs="0"/>
                <xsd:element ref="ns2:DocumentDate"/>
                <xsd:element ref="ns2:Archive" minOccurs="0"/>
                <xsd:element ref="ns2:ReferenceNumber" minOccurs="0"/>
                <xsd:element ref="ns2:Creator" minOccurs="0"/>
                <xsd:element ref="ns1:Editor" minOccurs="0"/>
                <xsd:element ref="ns2:DocumentLanguage"/>
                <xsd:element ref="ns2:Document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ditor" ma:index="14" nillable="true" ma:displayName="Muokkaaja"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AF1EBEE-3607-4E06-AF7F-309A78048858" elementFormDefault="qualified">
    <xsd:import namespace="http://schemas.microsoft.com/office/2006/documentManagement/types"/>
    <xsd:import namespace="http://schemas.microsoft.com/office/infopath/2007/PartnerControls"/>
    <xsd:element name="DocumentDescription" ma:index="9" nillable="true" ma:displayName="Asiakirjan kuvaus" ma:internalName="DocumentDescription">
      <xsd:simpleType>
        <xsd:restriction base="dms:Text"/>
      </xsd:simpleType>
    </xsd:element>
    <xsd:element name="DocumentDate" ma:index="10" ma:displayName="Asiakirjan päiväys" ma:format="DateOnly" ma:internalName="DocumentDate">
      <xsd:simpleType>
        <xsd:restriction base="dms:DateTime"/>
      </xsd:simpleType>
    </xsd:element>
    <xsd:element name="Archive" ma:index="11" nillable="true" ma:displayName="Arkistoitu" ma:hidden="true" ma:internalName="Archived">
      <xsd:simpleType>
        <xsd:restriction base="dms:Boolean"/>
      </xsd:simpleType>
    </xsd:element>
    <xsd:element name="ReferenceNumber" ma:index="12" nillable="true" ma:displayName="Asianumero" ma:hidden="true" ma:internalName="ReferenceNumber">
      <xsd:simpleType>
        <xsd:restriction base="dms:Text"/>
      </xsd:simpleType>
    </xsd:element>
    <xsd:element name="Creator" ma:index="13" nillable="true" ma:displayName="Laatija" ma:list="UserInfo" ma:internalName="Creat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Language" ma:index="15" ma:displayName="Kieli" ma:default="suomi" ma:internalName="DocumentLanguage">
      <xsd:simpleType>
        <xsd:restriction base="dms:Choice">
          <xsd:enumeration value="suomi"/>
          <xsd:enumeration value="ruotsi"/>
          <xsd:enumeration value="englanti"/>
          <xsd:enumeration value="ranska"/>
          <xsd:enumeration value="saksa"/>
          <xsd:enumeration value="venäjä"/>
          <xsd:enumeration value="saame"/>
        </xsd:restriction>
      </xsd:simpleType>
    </xsd:element>
    <xsd:element name="DocumentType" ma:index="16" ma:displayName="Asiakirjatyyppi" ma:default="Muistio" ma:internalName="DocumentType">
      <xsd:simpleType>
        <xsd:restriction base="dms:Choice">
          <xsd:enumeration value="Muistio"/>
          <xsd:enumeration value="Pöytäkirja"/>
          <xsd:enumeration value="Kokouskutsu"/>
          <xsd:enumeration value="Asialista"/>
          <xsd:enumeration value="Taustamuistio"/>
          <xsd:enumeration value="Projektisuunnitelma"/>
          <xsd:enumeration value="Tiedote"/>
          <xsd:enumeration value="Raportti"/>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axOccurs="1" ma:index="7" ma:displayName="Nimik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1859FC-B1A8-4494-B227-F612BD66A566}">
  <ds:schemaRefs>
    <ds:schemaRef ds:uri="http://schemas.microsoft.com/sharepoint/v3"/>
    <ds:schemaRef ds:uri="http://schemas.microsoft.com/office/2006/documentManagement/types"/>
    <ds:schemaRef ds:uri="http://purl.org/dc/dcmitype/"/>
    <ds:schemaRef ds:uri="http://purl.org/dc/elements/1.1/"/>
    <ds:schemaRef ds:uri="CAF1EBEE-3607-4E06-AF7F-309A78048858"/>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0C87DC7-DD79-41E4-BC15-1DFB25CAD7CE}">
  <ds:schemaRefs>
    <ds:schemaRef ds:uri="http://schemas.microsoft.com/sharepoint/v3/contenttype/forms"/>
  </ds:schemaRefs>
</ds:datastoreItem>
</file>

<file path=customXml/itemProps3.xml><?xml version="1.0" encoding="utf-8"?>
<ds:datastoreItem xmlns:ds="http://schemas.openxmlformats.org/officeDocument/2006/customXml" ds:itemID="{8D722E12-8800-407D-B99D-EE55D67804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F1EBEE-3607-4E06-AF7F-309A780488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JulkICT -pohja</Template>
  <TotalTime>2322</TotalTime>
  <Words>1268</Words>
  <Application>Microsoft Office PowerPoint</Application>
  <PresentationFormat>On-screen Show (4:3)</PresentationFormat>
  <Paragraphs>228</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JulkICT -pohja</vt:lpstr>
      <vt:lpstr>Yhteentoimivuus ja avoin tieto</vt:lpstr>
      <vt:lpstr>Yhteentoimivuus?</vt:lpstr>
      <vt:lpstr>Yhteentoimivuuden tasot</vt:lpstr>
      <vt:lpstr>PowerPoint Presentation</vt:lpstr>
      <vt:lpstr>Miksi tavoitella yhteentoimivuutta?</vt:lpstr>
      <vt:lpstr>Miten yhteentoimivuus vaikuttaa</vt:lpstr>
      <vt:lpstr>Mitä yhteentoimivuus edellyttää?</vt:lpstr>
      <vt:lpstr>Tietohallintolaki (634/2011)</vt:lpstr>
      <vt:lpstr>Lainsäädännön tulkintaa</vt:lpstr>
      <vt:lpstr>Nykytilanne</vt:lpstr>
      <vt:lpstr>Miksi olemme ”nykytilassa”?</vt:lpstr>
      <vt:lpstr>Yhteentoimivuuden esteitä</vt:lpstr>
      <vt:lpstr>Semanttinen yhteentoimivuus</vt:lpstr>
      <vt:lpstr>Polku ”aitoon” yhteentoimivuuteen</vt:lpstr>
      <vt:lpstr>Yhteentoimivuuden edistäminen</vt:lpstr>
      <vt:lpstr>Tietohallintolain toimeenpano</vt:lpstr>
      <vt:lpstr>Yhteentoimivuuden kuvaukset ja määritykset?</vt:lpstr>
      <vt:lpstr>PowerPoint Presentation</vt:lpstr>
      <vt:lpstr>Julkisen hallinnon tietoarkkitehtuurityö</vt:lpstr>
      <vt:lpstr>Metatietopalvelut – tavoite</vt:lpstr>
      <vt:lpstr>  Metatietopalvelun määrittely ja suunnittelu sisältyy julkisen hallinnon kokonaisarkkitehtuurin tietoarkkitehtuuria koskeviin toimenpide-ehdotuksiin sekä  julkisen hallinnon kokonaisarkkitehtuurin kehittämispolkuun. </vt:lpstr>
      <vt:lpstr>Kiitos!</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suunnitelma</dc:title>
  <dc:creator>vmkartan</dc:creator>
  <cp:lastModifiedBy>Olsbo Pekka</cp:lastModifiedBy>
  <cp:revision>237</cp:revision>
  <dcterms:created xsi:type="dcterms:W3CDTF">2014-02-07T06:57:26Z</dcterms:created>
  <dcterms:modified xsi:type="dcterms:W3CDTF">2015-10-07T06:56:46Z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0x0101001C3E3FB306604182BCACFD9FE276BB4D00FEF94B405A11C5449FCFB0698850E2B2</vt:lpwstr>
  </property>
</Properties>
</file>