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9" r:id="rId3"/>
    <p:sldId id="258" r:id="rId4"/>
    <p:sldId id="259" r:id="rId5"/>
    <p:sldId id="260" r:id="rId6"/>
    <p:sldId id="262" r:id="rId7"/>
    <p:sldId id="265" r:id="rId8"/>
    <p:sldId id="264" r:id="rId9"/>
    <p:sldId id="268" r:id="rId10"/>
    <p:sldId id="263" r:id="rId11"/>
    <p:sldId id="267" r:id="rId12"/>
    <p:sldId id="261" r:id="rId13"/>
    <p:sldId id="266" r:id="rId14"/>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27" autoAdjust="0"/>
  </p:normalViewPr>
  <p:slideViewPr>
    <p:cSldViewPr>
      <p:cViewPr varScale="1">
        <p:scale>
          <a:sx n="72" d="100"/>
          <a:sy n="72" d="100"/>
        </p:scale>
        <p:origin x="68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8A7D17-77C8-412C-AC22-8B9E379FF3E5}" type="datetimeFigureOut">
              <a:rPr lang="fi-FI" smtClean="0"/>
              <a:t>7.10.2015</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40B7D-72E3-495D-B225-4DD28E089F37}" type="slidenum">
              <a:rPr lang="fi-FI" smtClean="0"/>
              <a:t>‹#›</a:t>
            </a:fld>
            <a:endParaRPr lang="fi-FI"/>
          </a:p>
        </p:txBody>
      </p:sp>
    </p:spTree>
    <p:extLst>
      <p:ext uri="{BB962C8B-B14F-4D97-AF65-F5344CB8AC3E}">
        <p14:creationId xmlns:p14="http://schemas.microsoft.com/office/powerpoint/2010/main" val="4245034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JISC </a:t>
            </a:r>
            <a:r>
              <a:rPr lang="en-US" dirty="0" smtClean="0"/>
              <a:t>In essence, the </a:t>
            </a:r>
            <a:r>
              <a:rPr lang="en-US" b="1" dirty="0" smtClean="0"/>
              <a:t>Pathfinder</a:t>
            </a:r>
            <a:r>
              <a:rPr lang="en-US" dirty="0" smtClean="0"/>
              <a:t> projects will </a:t>
            </a:r>
            <a:r>
              <a:rPr lang="en-US" b="1" dirty="0" smtClean="0"/>
              <a:t>aim</a:t>
            </a:r>
            <a:r>
              <a:rPr lang="en-US" dirty="0" smtClean="0"/>
              <a:t> to develop shareable models of good practice with regard to implementation of research funders’ OA requirements. In doing so, the projects will enable their own and associated HEIs to find out what works best in implementing OA, in a variety of institutions across the sector, and will share this knowledge openly thereby aiding other HEIs in the wider sector.</a:t>
            </a:r>
          </a:p>
          <a:p>
            <a:endParaRPr lang="en-US" dirty="0" smtClean="0"/>
          </a:p>
          <a:p>
            <a:r>
              <a:rPr lang="en-US" dirty="0" smtClean="0"/>
              <a:t>requirement that certain research outputs should be made open-access to be eligible for submission to the next Research Excellence Framework (REF), This requirement will apply to journal articles and conference proceedings accepted for publication after 1 April 2016. authors’ outputs must have been deposited in an institutional or subject repository. Deposited material should be discoverable, and free to read and download, for anyone with an internet connection. The requirement applies only to journal articles and conference proceedings with an International Standard Serial Number. It will not apply to monographs, book chapters, other long-form publications, working papers, creative or practice-based research outputs, or data. The policy applies to research outputs accepted for publication after 1 April 2016, but we would strongly urge institutions to implement it now. 3. The policy allows repositories to respect embargo periods set by publications. Where a publication specifies an embargo period, authors can comply with the policy by making a ‘closed’ deposit. 5. Higher education institutions are now advised to implement processes and procedures to comply with this policy, which may include using a combination of the ‘green’ and ‘gold’ routes to open access. Institutions can achieve full compliance without incurring any additional publication costs through article processing charges.</a:t>
            </a:r>
          </a:p>
          <a:p>
            <a:endParaRPr lang="en-US" dirty="0" smtClean="0"/>
          </a:p>
          <a:p>
            <a:r>
              <a:rPr lang="en-US" dirty="0" smtClean="0"/>
              <a:t>JISC OAPEN-UK is a collaborative research project gathering evidence to help stakeholders make informed decisions on the future of open access scholarly monograph publishing in the humanities and social sciences (HSS).</a:t>
            </a:r>
          </a:p>
          <a:p>
            <a:endParaRPr lang="en-US" dirty="0" smtClean="0"/>
          </a:p>
          <a:p>
            <a:r>
              <a:rPr lang="en-US" dirty="0" smtClean="0"/>
              <a:t>RIOXX: has been developed with input from HEFCE to help repositories to comply with the open access policy for the next REF.  XML </a:t>
            </a:r>
            <a:r>
              <a:rPr lang="en-US" dirty="0" err="1" smtClean="0"/>
              <a:t>shema</a:t>
            </a:r>
            <a:r>
              <a:rPr lang="en-US" dirty="0" smtClean="0"/>
              <a:t>.</a:t>
            </a:r>
          </a:p>
          <a:p>
            <a:endParaRPr lang="fi-FI" dirty="0"/>
          </a:p>
        </p:txBody>
      </p:sp>
      <p:sp>
        <p:nvSpPr>
          <p:cNvPr id="4" name="Dian numeron paikkamerkki 3"/>
          <p:cNvSpPr>
            <a:spLocks noGrp="1"/>
          </p:cNvSpPr>
          <p:nvPr>
            <p:ph type="sldNum" sz="quarter" idx="10"/>
          </p:nvPr>
        </p:nvSpPr>
        <p:spPr/>
        <p:txBody>
          <a:bodyPr/>
          <a:lstStyle/>
          <a:p>
            <a:fld id="{11640B7D-72E3-495D-B225-4DD28E089F37}" type="slidenum">
              <a:rPr lang="fi-FI" smtClean="0"/>
              <a:t>4</a:t>
            </a:fld>
            <a:endParaRPr lang="fi-FI"/>
          </a:p>
        </p:txBody>
      </p:sp>
    </p:spTree>
    <p:extLst>
      <p:ext uri="{BB962C8B-B14F-4D97-AF65-F5344CB8AC3E}">
        <p14:creationId xmlns:p14="http://schemas.microsoft.com/office/powerpoint/2010/main" val="69842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1200" b="0" i="0" u="none" strike="noStrike" kern="1200" baseline="0" dirty="0" smtClean="0">
              <a:solidFill>
                <a:schemeClr val="tx1"/>
              </a:solidFill>
              <a:latin typeface="+mn-lt"/>
              <a:ea typeface="+mn-ea"/>
              <a:cs typeface="+mn-cs"/>
            </a:endParaRPr>
          </a:p>
          <a:p>
            <a:endParaRPr lang="fi-FI"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Surfmarket</a:t>
            </a:r>
            <a:r>
              <a:rPr lang="en-US" sz="1200" b="0" i="0" u="none" strike="noStrike" kern="1200" baseline="0" dirty="0" smtClean="0">
                <a:solidFill>
                  <a:schemeClr val="tx1"/>
                </a:solidFill>
                <a:latin typeface="+mn-lt"/>
                <a:ea typeface="+mn-ea"/>
                <a:cs typeface="+mn-cs"/>
              </a:rPr>
              <a:t> (manages collective </a:t>
            </a:r>
            <a:r>
              <a:rPr lang="en-US" sz="1200" b="0" i="0" u="none" strike="noStrike" kern="1200" baseline="0" dirty="0" err="1" smtClean="0">
                <a:solidFill>
                  <a:schemeClr val="tx1"/>
                </a:solidFill>
                <a:latin typeface="+mn-lt"/>
                <a:ea typeface="+mn-ea"/>
                <a:cs typeface="+mn-cs"/>
              </a:rPr>
              <a:t>licences</a:t>
            </a:r>
            <a:r>
              <a:rPr lang="en-US" sz="1200" b="0" i="0" u="none" strike="noStrike" kern="1200" baseline="0" dirty="0" smtClean="0">
                <a:solidFill>
                  <a:schemeClr val="tx1"/>
                </a:solidFill>
                <a:latin typeface="+mn-lt"/>
                <a:ea typeface="+mn-ea"/>
                <a:cs typeface="+mn-cs"/>
              </a:rPr>
              <a:t> with publishers on behalf of the libraries) </a:t>
            </a:r>
          </a:p>
        </p:txBody>
      </p:sp>
      <p:sp>
        <p:nvSpPr>
          <p:cNvPr id="4" name="Dian numeron paikkamerkki 3"/>
          <p:cNvSpPr>
            <a:spLocks noGrp="1"/>
          </p:cNvSpPr>
          <p:nvPr>
            <p:ph type="sldNum" sz="quarter" idx="10"/>
          </p:nvPr>
        </p:nvSpPr>
        <p:spPr/>
        <p:txBody>
          <a:bodyPr/>
          <a:lstStyle/>
          <a:p>
            <a:fld id="{11640B7D-72E3-495D-B225-4DD28E089F37}" type="slidenum">
              <a:rPr lang="fi-FI" smtClean="0"/>
              <a:t>5</a:t>
            </a:fld>
            <a:endParaRPr lang="fi-FI"/>
          </a:p>
        </p:txBody>
      </p:sp>
    </p:spTree>
    <p:extLst>
      <p:ext uri="{BB962C8B-B14F-4D97-AF65-F5344CB8AC3E}">
        <p14:creationId xmlns:p14="http://schemas.microsoft.com/office/powerpoint/2010/main" val="1427849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1200" b="0" i="0" u="none" strike="noStrike" kern="1200" baseline="0" dirty="0" smtClean="0">
              <a:solidFill>
                <a:schemeClr val="tx1"/>
              </a:solidFill>
              <a:latin typeface="+mn-lt"/>
              <a:ea typeface="+mn-ea"/>
              <a:cs typeface="+mn-cs"/>
            </a:endParaRPr>
          </a:p>
          <a:p>
            <a:endParaRPr lang="fi-FI"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Surfmarket</a:t>
            </a:r>
            <a:r>
              <a:rPr lang="en-US" sz="1200" b="0" i="0" u="none" strike="noStrike" kern="1200" baseline="0" dirty="0" smtClean="0">
                <a:solidFill>
                  <a:schemeClr val="tx1"/>
                </a:solidFill>
                <a:latin typeface="+mn-lt"/>
                <a:ea typeface="+mn-ea"/>
                <a:cs typeface="+mn-cs"/>
              </a:rPr>
              <a:t> (manages collective </a:t>
            </a:r>
            <a:r>
              <a:rPr lang="en-US" sz="1200" b="0" i="0" u="none" strike="noStrike" kern="1200" baseline="0" dirty="0" err="1" smtClean="0">
                <a:solidFill>
                  <a:schemeClr val="tx1"/>
                </a:solidFill>
                <a:latin typeface="+mn-lt"/>
                <a:ea typeface="+mn-ea"/>
                <a:cs typeface="+mn-cs"/>
              </a:rPr>
              <a:t>licences</a:t>
            </a:r>
            <a:r>
              <a:rPr lang="en-US" sz="1200" b="0" i="0" u="none" strike="noStrike" kern="1200" baseline="0" dirty="0" smtClean="0">
                <a:solidFill>
                  <a:schemeClr val="tx1"/>
                </a:solidFill>
                <a:latin typeface="+mn-lt"/>
                <a:ea typeface="+mn-ea"/>
                <a:cs typeface="+mn-cs"/>
              </a:rPr>
              <a:t> with publishers on behalf of the libraries) </a:t>
            </a:r>
          </a:p>
        </p:txBody>
      </p:sp>
      <p:sp>
        <p:nvSpPr>
          <p:cNvPr id="4" name="Dian numeron paikkamerkki 3"/>
          <p:cNvSpPr>
            <a:spLocks noGrp="1"/>
          </p:cNvSpPr>
          <p:nvPr>
            <p:ph type="sldNum" sz="quarter" idx="10"/>
          </p:nvPr>
        </p:nvSpPr>
        <p:spPr/>
        <p:txBody>
          <a:bodyPr/>
          <a:lstStyle/>
          <a:p>
            <a:fld id="{11640B7D-72E3-495D-B225-4DD28E089F37}" type="slidenum">
              <a:rPr lang="fi-FI" smtClean="0"/>
              <a:t>6</a:t>
            </a:fld>
            <a:endParaRPr lang="fi-FI"/>
          </a:p>
        </p:txBody>
      </p:sp>
    </p:spTree>
    <p:extLst>
      <p:ext uri="{BB962C8B-B14F-4D97-AF65-F5344CB8AC3E}">
        <p14:creationId xmlns:p14="http://schemas.microsoft.com/office/powerpoint/2010/main" val="1068381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lgn="ctr">
              <a:defRPr sz="4000" baseline="0">
                <a:solidFill>
                  <a:srgbClr val="002060"/>
                </a:solidFill>
              </a:defRPr>
            </a:lvl1pPr>
          </a:lstStyle>
          <a:p>
            <a:r>
              <a:rPr lang="en-US" dirty="0" err="1" smtClean="0"/>
              <a:t>Aloitusdia</a:t>
            </a:r>
            <a:r>
              <a:rPr lang="en-US" dirty="0" smtClean="0"/>
              <a:t>: </a:t>
            </a:r>
            <a:r>
              <a:rPr lang="en-US" dirty="0" err="1" smtClean="0"/>
              <a:t>Esityksen</a:t>
            </a:r>
            <a:r>
              <a:rPr lang="en-US" dirty="0" smtClean="0"/>
              <a:t> </a:t>
            </a:r>
            <a:r>
              <a:rPr lang="en-US" dirty="0" err="1" smtClean="0"/>
              <a:t>otsikko</a:t>
            </a:r>
            <a:endParaRPr lang="fi-FI" dirty="0"/>
          </a:p>
        </p:txBody>
      </p:sp>
      <p:sp>
        <p:nvSpPr>
          <p:cNvPr id="3" name="Subtitle 2"/>
          <p:cNvSpPr>
            <a:spLocks noGrp="1"/>
          </p:cNvSpPr>
          <p:nvPr>
            <p:ph type="subTitle" idx="1" hasCustomPrompt="1"/>
          </p:nvPr>
        </p:nvSpPr>
        <p:spPr>
          <a:xfrm>
            <a:off x="1371600" y="3717032"/>
            <a:ext cx="6400800" cy="1752600"/>
          </a:xfrm>
        </p:spPr>
        <p:txBody>
          <a:bodyPr anchor="b"/>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Add</a:t>
            </a:r>
            <a:r>
              <a:rPr lang="fi-FI" dirty="0" smtClean="0"/>
              <a:t> </a:t>
            </a:r>
            <a:r>
              <a:rPr lang="fi-FI" dirty="0" err="1" smtClean="0"/>
              <a:t>your</a:t>
            </a:r>
            <a:r>
              <a:rPr lang="fi-FI" dirty="0" smtClean="0"/>
              <a:t> </a:t>
            </a:r>
            <a:r>
              <a:rPr lang="fi-FI" dirty="0" err="1" smtClean="0"/>
              <a:t>name</a:t>
            </a:r>
            <a:r>
              <a:rPr lang="fi-FI" dirty="0" smtClean="0"/>
              <a:t>, </a:t>
            </a:r>
            <a:r>
              <a:rPr lang="fi-FI" dirty="0" err="1" smtClean="0"/>
              <a:t>title</a:t>
            </a:r>
            <a:r>
              <a:rPr lang="fi-FI" dirty="0" smtClean="0"/>
              <a:t>, </a:t>
            </a:r>
            <a:r>
              <a:rPr lang="fi-FI" dirty="0" err="1" smtClean="0"/>
              <a:t>event</a:t>
            </a:r>
            <a:r>
              <a:rPr lang="fi-FI" dirty="0" smtClean="0"/>
              <a:t> and </a:t>
            </a:r>
            <a:r>
              <a:rPr lang="fi-FI" dirty="0" err="1" smtClean="0"/>
              <a:t>date</a:t>
            </a:r>
            <a:endParaRPr lang="fi-FI" dirty="0" smtClean="0"/>
          </a:p>
        </p:txBody>
      </p:sp>
      <p:sp>
        <p:nvSpPr>
          <p:cNvPr id="5" name="Footer Placeholder 4"/>
          <p:cNvSpPr>
            <a:spLocks noGrp="1"/>
          </p:cNvSpPr>
          <p:nvPr>
            <p:ph type="ftr" sz="quarter" idx="11"/>
          </p:nvPr>
        </p:nvSpPr>
        <p:spPr>
          <a:xfrm>
            <a:off x="1691680" y="6453336"/>
            <a:ext cx="4824536" cy="268139"/>
          </a:xfrm>
        </p:spPr>
        <p:txBody>
          <a:bodyPr/>
          <a:lstStyle>
            <a:lvl1pPr algn="l">
              <a:defRPr/>
            </a:lvl1pPr>
          </a:lstStyle>
          <a:p>
            <a:endParaRPr lang="fi-FI" dirty="0"/>
          </a:p>
        </p:txBody>
      </p:sp>
      <p:sp>
        <p:nvSpPr>
          <p:cNvPr id="4" name="Date Placeholder 3"/>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6" name="Slide Number Placeholder 5"/>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326292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356592"/>
          </a:xfrm>
        </p:spPr>
        <p:txBody>
          <a:bodyPr anchor="b">
            <a:noAutofit/>
          </a:bodyPr>
          <a:lstStyle>
            <a:lvl1pPr algn="ctr">
              <a:defRPr sz="2200" b="1"/>
            </a:lvl1pPr>
          </a:lstStyle>
          <a:p>
            <a:r>
              <a:rPr lang="en-US" smtClean="0"/>
              <a:t>Click to edit Master title style</a:t>
            </a:r>
            <a:endParaRPr lang="fi-FI"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4" name="Text Placeholder 3"/>
          <p:cNvSpPr>
            <a:spLocks noGrp="1"/>
          </p:cNvSpPr>
          <p:nvPr>
            <p:ph type="body" sz="half" idx="2"/>
          </p:nvPr>
        </p:nvSpPr>
        <p:spPr>
          <a:xfrm>
            <a:off x="1792288" y="5229200"/>
            <a:ext cx="5486400" cy="504056"/>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C049E-9043-4FEA-A56C-8F1A80982448}" type="datetimeFigureOut">
              <a:rPr lang="fi-FI" smtClean="0"/>
              <a:t>7.10.2015</a:t>
            </a:fld>
            <a:endParaRPr lang="fi-FI"/>
          </a:p>
        </p:txBody>
      </p:sp>
      <p:sp>
        <p:nvSpPr>
          <p:cNvPr id="6" name="Footer Placeholder 5"/>
          <p:cNvSpPr>
            <a:spLocks noGrp="1"/>
          </p:cNvSpPr>
          <p:nvPr>
            <p:ph type="ftr" sz="quarter" idx="11"/>
          </p:nvPr>
        </p:nvSpPr>
        <p:spPr/>
        <p:txBody>
          <a:bodyPr/>
          <a:lstStyle>
            <a:lvl1pPr algn="l">
              <a:defRPr/>
            </a:lvl1pPr>
          </a:lstStyle>
          <a:p>
            <a:endParaRPr lang="fi-FI" dirty="0"/>
          </a:p>
        </p:txBody>
      </p:sp>
      <p:sp>
        <p:nvSpPr>
          <p:cNvPr id="7" name="Slide Number Placeholder 6"/>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1470911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1440160" cy="2232248"/>
          </a:xfrm>
        </p:spPr>
        <p:txBody>
          <a:bodyPr>
            <a:normAutofit/>
          </a:bodyPr>
          <a:lstStyle>
            <a:lvl1pPr>
              <a:defRPr sz="2000" b="0"/>
            </a:lvl1pPr>
          </a:lstStyle>
          <a:p>
            <a:r>
              <a:rPr lang="en-US" smtClean="0"/>
              <a:t>Click to edit Master title style</a:t>
            </a:r>
            <a:endParaRPr lang="fi-FI" dirty="0"/>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pPr algn="l"/>
            <a:r>
              <a:rPr lang="fi-FI" dirty="0"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9" name="Picture Placeholder 8"/>
          <p:cNvSpPr>
            <a:spLocks noGrp="1"/>
          </p:cNvSpPr>
          <p:nvPr>
            <p:ph type="pic" sz="quarter" idx="13"/>
          </p:nvPr>
        </p:nvSpPr>
        <p:spPr>
          <a:xfrm>
            <a:off x="2195737" y="0"/>
            <a:ext cx="6948264" cy="5820356"/>
          </a:xfrm>
        </p:spPr>
        <p:txBody>
          <a:bodyPr/>
          <a:lstStyle/>
          <a:p>
            <a:r>
              <a:rPr lang="en-US" smtClean="0"/>
              <a:t>Click icon to add picture</a:t>
            </a:r>
            <a:endParaRPr lang="fi-FI"/>
          </a:p>
        </p:txBody>
      </p:sp>
    </p:spTree>
    <p:extLst>
      <p:ext uri="{BB962C8B-B14F-4D97-AF65-F5344CB8AC3E}">
        <p14:creationId xmlns:p14="http://schemas.microsoft.com/office/powerpoint/2010/main" val="325403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with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84888" y="1"/>
            <a:ext cx="3059112" cy="5823041"/>
          </a:xfrm>
        </p:spPr>
        <p:txBody>
          <a:bodyPr/>
          <a:lstStyle/>
          <a:p>
            <a:r>
              <a:rPr lang="en-US" smtClean="0"/>
              <a:t>Click icon to add picture</a:t>
            </a:r>
            <a:endParaRPr lang="fi-FI"/>
          </a:p>
        </p:txBody>
      </p:sp>
      <p:sp>
        <p:nvSpPr>
          <p:cNvPr id="2" name="Title 1"/>
          <p:cNvSpPr>
            <a:spLocks noGrp="1"/>
          </p:cNvSpPr>
          <p:nvPr>
            <p:ph type="title"/>
          </p:nvPr>
        </p:nvSpPr>
        <p:spPr>
          <a:xfrm>
            <a:off x="457200" y="274638"/>
            <a:ext cx="5554960" cy="634082"/>
          </a:xfrm>
        </p:spPr>
        <p:txBody>
          <a:bodyPr/>
          <a:lstStyle/>
          <a:p>
            <a:r>
              <a:rPr lang="en-US" smtClean="0"/>
              <a:t>Click to edit Master title style</a:t>
            </a:r>
            <a:endParaRPr lang="fi-FI" dirty="0"/>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lvl1pPr algn="l">
              <a:defRPr/>
            </a:lvl1pPr>
          </a:lstStyle>
          <a:p>
            <a:endParaRPr lang="fi-FI" dirty="0"/>
          </a:p>
        </p:txBody>
      </p:sp>
      <p:sp>
        <p:nvSpPr>
          <p:cNvPr id="5" name="Slide Number Placeholder 4"/>
          <p:cNvSpPr>
            <a:spLocks noGrp="1"/>
          </p:cNvSpPr>
          <p:nvPr>
            <p:ph type="sldNum" sz="quarter" idx="12"/>
          </p:nvPr>
        </p:nvSpPr>
        <p:spPr/>
        <p:txBody>
          <a:bodyPr/>
          <a:lstStyle/>
          <a:p>
            <a:fld id="{BA6DB2CC-113E-473F-8BF9-3B1AFD6D7C80}" type="slidenum">
              <a:rPr lang="fi-FI" smtClean="0"/>
              <a:t>‹#›</a:t>
            </a:fld>
            <a:endParaRPr lang="fi-FI"/>
          </a:p>
        </p:txBody>
      </p:sp>
      <p:sp>
        <p:nvSpPr>
          <p:cNvPr id="9" name="Text Placeholder 8"/>
          <p:cNvSpPr>
            <a:spLocks noGrp="1"/>
          </p:cNvSpPr>
          <p:nvPr>
            <p:ph type="body" sz="quarter" idx="14"/>
          </p:nvPr>
        </p:nvSpPr>
        <p:spPr>
          <a:xfrm>
            <a:off x="468313" y="1124744"/>
            <a:ext cx="55435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371367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23528" y="2852936"/>
            <a:ext cx="3826768" cy="1368152"/>
          </a:xfrm>
        </p:spPr>
        <p:txBody>
          <a:bodyPr/>
          <a:lstStyle/>
          <a:p>
            <a:r>
              <a:rPr lang="en-US" smtClean="0"/>
              <a:t>Click to edit Master title style</a:t>
            </a:r>
            <a:endParaRPr lang="fi-FI" dirty="0"/>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pPr algn="l"/>
            <a:r>
              <a:rPr lang="fi-FI" dirty="0"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Picture Placeholder 6"/>
          <p:cNvSpPr>
            <a:spLocks noGrp="1"/>
          </p:cNvSpPr>
          <p:nvPr>
            <p:ph type="pic" sz="quarter" idx="13"/>
          </p:nvPr>
        </p:nvSpPr>
        <p:spPr>
          <a:xfrm>
            <a:off x="4356100" y="0"/>
            <a:ext cx="4787900" cy="5805488"/>
          </a:xfrm>
        </p:spPr>
        <p:txBody>
          <a:bodyPr/>
          <a:lstStyle/>
          <a:p>
            <a:r>
              <a:rPr lang="en-US" smtClean="0"/>
              <a:t>Click icon to add picture</a:t>
            </a:r>
            <a:endParaRPr lang="fi-FI"/>
          </a:p>
        </p:txBody>
      </p:sp>
      <p:sp>
        <p:nvSpPr>
          <p:cNvPr id="12" name="Text Placeholder 11"/>
          <p:cNvSpPr>
            <a:spLocks noGrp="1"/>
          </p:cNvSpPr>
          <p:nvPr>
            <p:ph type="body" sz="quarter" idx="14"/>
          </p:nvPr>
        </p:nvSpPr>
        <p:spPr>
          <a:xfrm>
            <a:off x="323850" y="4221163"/>
            <a:ext cx="3816350" cy="1152525"/>
          </a:xfr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305456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r>
              <a:rPr lang="fi-FI"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Picture Placeholder 6"/>
          <p:cNvSpPr>
            <a:spLocks noGrp="1"/>
          </p:cNvSpPr>
          <p:nvPr>
            <p:ph type="pic" sz="quarter" idx="13"/>
          </p:nvPr>
        </p:nvSpPr>
        <p:spPr>
          <a:xfrm>
            <a:off x="0" y="0"/>
            <a:ext cx="9144000" cy="6858000"/>
          </a:xfrm>
        </p:spPr>
        <p:txBody>
          <a:bodyPr/>
          <a:lstStyle/>
          <a:p>
            <a:r>
              <a:rPr lang="en-US" smtClean="0"/>
              <a:t>Click icon to add picture</a:t>
            </a:r>
            <a:endParaRPr lang="fi-FI"/>
          </a:p>
        </p:txBody>
      </p:sp>
    </p:spTree>
    <p:extLst>
      <p:ext uri="{BB962C8B-B14F-4D97-AF65-F5344CB8AC3E}">
        <p14:creationId xmlns:p14="http://schemas.microsoft.com/office/powerpoint/2010/main" val="374509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Pictur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pPr algn="l"/>
            <a:r>
              <a:rPr lang="fi-FI" dirty="0"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Picture Placeholder 6"/>
          <p:cNvSpPr>
            <a:spLocks noGrp="1"/>
          </p:cNvSpPr>
          <p:nvPr>
            <p:ph type="pic" sz="quarter" idx="13"/>
          </p:nvPr>
        </p:nvSpPr>
        <p:spPr>
          <a:xfrm>
            <a:off x="0" y="0"/>
            <a:ext cx="4643438" cy="2780928"/>
          </a:xfrm>
        </p:spPr>
        <p:txBody>
          <a:bodyPr/>
          <a:lstStyle/>
          <a:p>
            <a:r>
              <a:rPr lang="en-US" smtClean="0"/>
              <a:t>Click icon to add picture</a:t>
            </a:r>
            <a:endParaRPr lang="fi-FI"/>
          </a:p>
        </p:txBody>
      </p:sp>
      <p:sp>
        <p:nvSpPr>
          <p:cNvPr id="9" name="Picture Placeholder 8"/>
          <p:cNvSpPr>
            <a:spLocks noGrp="1"/>
          </p:cNvSpPr>
          <p:nvPr>
            <p:ph type="pic" sz="quarter" idx="14"/>
          </p:nvPr>
        </p:nvSpPr>
        <p:spPr>
          <a:xfrm>
            <a:off x="0" y="2780927"/>
            <a:ext cx="4644008" cy="3047379"/>
          </a:xfrm>
        </p:spPr>
        <p:txBody>
          <a:bodyPr/>
          <a:lstStyle/>
          <a:p>
            <a:r>
              <a:rPr lang="en-US" smtClean="0"/>
              <a:t>Click icon to add picture</a:t>
            </a:r>
            <a:endParaRPr lang="fi-FI"/>
          </a:p>
        </p:txBody>
      </p:sp>
      <p:sp>
        <p:nvSpPr>
          <p:cNvPr id="11" name="Picture Placeholder 10"/>
          <p:cNvSpPr>
            <a:spLocks noGrp="1"/>
          </p:cNvSpPr>
          <p:nvPr>
            <p:ph type="pic" sz="quarter" idx="15"/>
          </p:nvPr>
        </p:nvSpPr>
        <p:spPr>
          <a:xfrm flipH="1">
            <a:off x="4644008" y="0"/>
            <a:ext cx="4499992" cy="2780928"/>
          </a:xfrm>
        </p:spPr>
        <p:txBody>
          <a:bodyPr/>
          <a:lstStyle/>
          <a:p>
            <a:r>
              <a:rPr lang="en-US" smtClean="0"/>
              <a:t>Click icon to add picture</a:t>
            </a:r>
            <a:endParaRPr lang="fi-FI"/>
          </a:p>
        </p:txBody>
      </p:sp>
      <p:sp>
        <p:nvSpPr>
          <p:cNvPr id="13" name="Picture Placeholder 12"/>
          <p:cNvSpPr>
            <a:spLocks noGrp="1"/>
          </p:cNvSpPr>
          <p:nvPr>
            <p:ph type="pic" sz="quarter" idx="16"/>
          </p:nvPr>
        </p:nvSpPr>
        <p:spPr>
          <a:xfrm>
            <a:off x="4643438" y="2780928"/>
            <a:ext cx="4500562" cy="3047754"/>
          </a:xfrm>
        </p:spPr>
        <p:txBody>
          <a:bodyPr/>
          <a:lstStyle/>
          <a:p>
            <a:r>
              <a:rPr lang="en-US" smtClean="0"/>
              <a:t>Click icon to add picture</a:t>
            </a:r>
            <a:endParaRPr lang="fi-FI"/>
          </a:p>
        </p:txBody>
      </p:sp>
    </p:spTree>
    <p:extLst>
      <p:ext uri="{BB962C8B-B14F-4D97-AF65-F5344CB8AC3E}">
        <p14:creationId xmlns:p14="http://schemas.microsoft.com/office/powerpoint/2010/main" val="85612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Upper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fi-FI" dirty="0"/>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pPr algn="l"/>
            <a:r>
              <a:rPr lang="fi-FI" dirty="0"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Tree>
    <p:extLst>
      <p:ext uri="{BB962C8B-B14F-4D97-AF65-F5344CB8AC3E}">
        <p14:creationId xmlns:p14="http://schemas.microsoft.com/office/powerpoint/2010/main" val="139573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with a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fi-FI" dirty="0"/>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a:p>
        </p:txBody>
      </p:sp>
      <p:sp>
        <p:nvSpPr>
          <p:cNvPr id="4" name="Footer Placeholder 3"/>
          <p:cNvSpPr>
            <a:spLocks noGrp="1"/>
          </p:cNvSpPr>
          <p:nvPr>
            <p:ph type="ftr" sz="quarter" idx="11"/>
          </p:nvPr>
        </p:nvSpPr>
        <p:spPr/>
        <p:txBody>
          <a:bodyPr/>
          <a:lstStyle>
            <a:lvl1pPr algn="l">
              <a:defRPr/>
            </a:lvl1pPr>
          </a:lstStyle>
          <a:p>
            <a:endParaRPr lang="fi-FI" dirty="0"/>
          </a:p>
        </p:txBody>
      </p:sp>
      <p:sp>
        <p:nvSpPr>
          <p:cNvPr id="5" name="Slide Number Placeholder 4"/>
          <p:cNvSpPr>
            <a:spLocks noGrp="1"/>
          </p:cNvSpPr>
          <p:nvPr>
            <p:ph type="sldNum" sz="quarter" idx="12"/>
          </p:nvPr>
        </p:nvSpPr>
        <p:spPr/>
        <p:txBody>
          <a:bodyPr/>
          <a:lstStyle/>
          <a:p>
            <a:fld id="{BA6DB2CC-113E-473F-8BF9-3B1AFD6D7C80}" type="slidenum">
              <a:rPr lang="fi-FI" smtClean="0"/>
              <a:t>‹#›</a:t>
            </a:fld>
            <a:endParaRPr lang="fi-FI"/>
          </a:p>
        </p:txBody>
      </p:sp>
      <p:sp>
        <p:nvSpPr>
          <p:cNvPr id="7" name="Chart Placeholder 6"/>
          <p:cNvSpPr>
            <a:spLocks noGrp="1"/>
          </p:cNvSpPr>
          <p:nvPr>
            <p:ph type="chart" sz="quarter" idx="13"/>
          </p:nvPr>
        </p:nvSpPr>
        <p:spPr>
          <a:xfrm>
            <a:off x="3347864" y="1268759"/>
            <a:ext cx="5327823" cy="4551595"/>
          </a:xfrm>
        </p:spPr>
        <p:txBody>
          <a:bodyPr/>
          <a:lstStyle>
            <a:lvl1pPr marL="0" indent="0">
              <a:buNone/>
              <a:defRPr/>
            </a:lvl1pPr>
          </a:lstStyle>
          <a:p>
            <a:r>
              <a:rPr lang="en-US" smtClean="0"/>
              <a:t>Click icon to add chart</a:t>
            </a:r>
            <a:endParaRPr lang="fi-FI" dirty="0"/>
          </a:p>
        </p:txBody>
      </p:sp>
      <p:sp>
        <p:nvSpPr>
          <p:cNvPr id="9" name="Text Placeholder 8"/>
          <p:cNvSpPr>
            <a:spLocks noGrp="1"/>
          </p:cNvSpPr>
          <p:nvPr>
            <p:ph type="body" sz="quarter" idx="14"/>
          </p:nvPr>
        </p:nvSpPr>
        <p:spPr>
          <a:xfrm>
            <a:off x="467544" y="1268760"/>
            <a:ext cx="2736156" cy="4463702"/>
          </a:xfrm>
        </p:spPr>
        <p:txBody>
          <a:bodyPr/>
          <a:lstStyle>
            <a:lvl1pPr>
              <a:defRPr sz="2400"/>
            </a:lvl1pPr>
            <a:lvl2pPr>
              <a:defRPr sz="22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39259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with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8936" cy="634082"/>
          </a:xfrm>
        </p:spPr>
        <p:txBody>
          <a:bodyPr/>
          <a:lstStyle/>
          <a:p>
            <a:r>
              <a:rPr lang="en-US" smtClean="0"/>
              <a:t>Click to edit Master title style</a:t>
            </a:r>
            <a:endParaRPr lang="fi-FI" dirty="0"/>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pPr algn="l"/>
            <a:r>
              <a:rPr lang="fi-FI" dirty="0"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Chart Placeholder 6"/>
          <p:cNvSpPr>
            <a:spLocks noGrp="1"/>
          </p:cNvSpPr>
          <p:nvPr>
            <p:ph type="chart" sz="quarter" idx="13"/>
          </p:nvPr>
        </p:nvSpPr>
        <p:spPr>
          <a:xfrm>
            <a:off x="5867400" y="0"/>
            <a:ext cx="3276600" cy="2852936"/>
          </a:xfrm>
        </p:spPr>
        <p:txBody>
          <a:bodyPr/>
          <a:lstStyle/>
          <a:p>
            <a:r>
              <a:rPr lang="en-US" smtClean="0"/>
              <a:t>Click icon to add chart</a:t>
            </a:r>
            <a:endParaRPr lang="fi-FI"/>
          </a:p>
        </p:txBody>
      </p:sp>
      <p:sp>
        <p:nvSpPr>
          <p:cNvPr id="8" name="Chart Placeholder 6"/>
          <p:cNvSpPr>
            <a:spLocks noGrp="1"/>
          </p:cNvSpPr>
          <p:nvPr>
            <p:ph type="chart" sz="quarter" idx="14"/>
          </p:nvPr>
        </p:nvSpPr>
        <p:spPr>
          <a:xfrm>
            <a:off x="5867400" y="2852936"/>
            <a:ext cx="3276600" cy="2970014"/>
          </a:xfrm>
        </p:spPr>
        <p:txBody>
          <a:bodyPr/>
          <a:lstStyle/>
          <a:p>
            <a:r>
              <a:rPr lang="en-US" smtClean="0"/>
              <a:t>Click icon to add chart</a:t>
            </a:r>
            <a:endParaRPr lang="fi-FI"/>
          </a:p>
        </p:txBody>
      </p:sp>
      <p:sp>
        <p:nvSpPr>
          <p:cNvPr id="9" name="Text Placeholder 8"/>
          <p:cNvSpPr>
            <a:spLocks noGrp="1"/>
          </p:cNvSpPr>
          <p:nvPr>
            <p:ph type="body" sz="quarter" idx="15"/>
          </p:nvPr>
        </p:nvSpPr>
        <p:spPr>
          <a:xfrm>
            <a:off x="468313" y="1196751"/>
            <a:ext cx="5327650" cy="45357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140667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Endin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lgn="ctr">
              <a:defRPr sz="4000" baseline="0">
                <a:solidFill>
                  <a:srgbClr val="002060"/>
                </a:solidFill>
              </a:defRPr>
            </a:lvl1pPr>
          </a:lstStyle>
          <a:p>
            <a:r>
              <a:rPr lang="en-US" dirty="0" err="1" smtClean="0"/>
              <a:t>Lopetusdia</a:t>
            </a:r>
            <a:endParaRPr lang="fi-FI" dirty="0"/>
          </a:p>
        </p:txBody>
      </p:sp>
      <p:sp>
        <p:nvSpPr>
          <p:cNvPr id="3" name="Subtitle 2"/>
          <p:cNvSpPr>
            <a:spLocks noGrp="1"/>
          </p:cNvSpPr>
          <p:nvPr>
            <p:ph type="subTitle" idx="1" hasCustomPrompt="1"/>
          </p:nvPr>
        </p:nvSpPr>
        <p:spPr>
          <a:xfrm>
            <a:off x="1371600" y="371703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your contact information</a:t>
            </a:r>
            <a:endParaRPr lang="fi-FI" dirty="0"/>
          </a:p>
        </p:txBody>
      </p:sp>
      <p:sp>
        <p:nvSpPr>
          <p:cNvPr id="5" name="Footer Placeholder 4"/>
          <p:cNvSpPr>
            <a:spLocks noGrp="1"/>
          </p:cNvSpPr>
          <p:nvPr>
            <p:ph type="ftr" sz="quarter" idx="11"/>
          </p:nvPr>
        </p:nvSpPr>
        <p:spPr/>
        <p:txBody>
          <a:bodyPr/>
          <a:lstStyle>
            <a:lvl1pPr algn="l">
              <a:defRPr/>
            </a:lvl1pPr>
          </a:lstStyle>
          <a:p>
            <a:endParaRPr lang="fi-FI" dirty="0"/>
          </a:p>
        </p:txBody>
      </p:sp>
      <p:sp>
        <p:nvSpPr>
          <p:cNvPr id="4" name="Date Placeholder 3"/>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6" name="Slide Number Placeholder 5"/>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12481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34082"/>
          </a:xfrm>
        </p:spPr>
        <p:txBody>
          <a:bodyPr/>
          <a:lstStyle>
            <a:lvl1pPr>
              <a:defRPr baseline="0"/>
            </a:lvl1pPr>
          </a:lstStyle>
          <a:p>
            <a:r>
              <a:rPr lang="en-US" smtClean="0"/>
              <a:t>Click to edit Master title style</a:t>
            </a:r>
            <a:endParaRPr lang="fi-FI"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10"/>
          </p:nvPr>
        </p:nvSpPr>
        <p:spPr/>
        <p:txBody>
          <a:bodyPr/>
          <a:lstStyle/>
          <a:p>
            <a:fld id="{2F1C049E-9043-4FEA-A56C-8F1A80982448}" type="datetimeFigureOut">
              <a:rPr lang="fi-FI" smtClean="0"/>
              <a:t>7.10.2015</a:t>
            </a:fld>
            <a:endParaRPr lang="fi-FI"/>
          </a:p>
        </p:txBody>
      </p:sp>
      <p:sp>
        <p:nvSpPr>
          <p:cNvPr id="5" name="Footer Placeholder 4"/>
          <p:cNvSpPr>
            <a:spLocks noGrp="1"/>
          </p:cNvSpPr>
          <p:nvPr>
            <p:ph type="ftr" sz="quarter" idx="11"/>
          </p:nvPr>
        </p:nvSpPr>
        <p:spPr/>
        <p:txBody>
          <a:bodyPr/>
          <a:lstStyle>
            <a:lvl1pPr algn="l">
              <a:defRPr/>
            </a:lvl1pPr>
          </a:lstStyle>
          <a:p>
            <a:endParaRPr lang="fi-FI" dirty="0"/>
          </a:p>
        </p:txBody>
      </p:sp>
      <p:sp>
        <p:nvSpPr>
          <p:cNvPr id="6" name="Slide Number Placeholder 5"/>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94306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dirty="0"/>
          </a:p>
        </p:txBody>
      </p:sp>
      <p:sp>
        <p:nvSpPr>
          <p:cNvPr id="3" name="Content Placeholder 2"/>
          <p:cNvSpPr>
            <a:spLocks noGrp="1"/>
          </p:cNvSpPr>
          <p:nvPr>
            <p:ph sz="half" idx="1"/>
          </p:nvPr>
        </p:nvSpPr>
        <p:spPr>
          <a:xfrm>
            <a:off x="467544" y="1124744"/>
            <a:ext cx="4038600" cy="460800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Content Placeholder 3"/>
          <p:cNvSpPr>
            <a:spLocks noGrp="1"/>
          </p:cNvSpPr>
          <p:nvPr>
            <p:ph sz="half" idx="2"/>
          </p:nvPr>
        </p:nvSpPr>
        <p:spPr>
          <a:xfrm>
            <a:off x="4644008" y="1124744"/>
            <a:ext cx="4038600" cy="460800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2F1C049E-9043-4FEA-A56C-8F1A80982448}" type="datetimeFigureOut">
              <a:rPr lang="fi-FI" smtClean="0"/>
              <a:t>7.10.2015</a:t>
            </a:fld>
            <a:endParaRPr lang="fi-FI"/>
          </a:p>
        </p:txBody>
      </p:sp>
      <p:sp>
        <p:nvSpPr>
          <p:cNvPr id="6" name="Footer Placeholder 5"/>
          <p:cNvSpPr>
            <a:spLocks noGrp="1"/>
          </p:cNvSpPr>
          <p:nvPr>
            <p:ph type="ftr" sz="quarter" idx="11"/>
          </p:nvPr>
        </p:nvSpPr>
        <p:spPr/>
        <p:txBody>
          <a:bodyPr/>
          <a:lstStyle>
            <a:lvl1pPr algn="l">
              <a:defRPr/>
            </a:lvl1pPr>
          </a:lstStyle>
          <a:p>
            <a:endParaRPr lang="fi-FI" dirty="0"/>
          </a:p>
        </p:txBody>
      </p:sp>
      <p:sp>
        <p:nvSpPr>
          <p:cNvPr id="7" name="Slide Number Placeholder 6"/>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218465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dirty="0"/>
          </a:p>
        </p:txBody>
      </p:sp>
      <p:sp>
        <p:nvSpPr>
          <p:cNvPr id="3" name="Text Placeholder 2"/>
          <p:cNvSpPr>
            <a:spLocks noGrp="1"/>
          </p:cNvSpPr>
          <p:nvPr>
            <p:ph type="body" idx="1"/>
          </p:nvPr>
        </p:nvSpPr>
        <p:spPr>
          <a:xfrm>
            <a:off x="457200" y="980728"/>
            <a:ext cx="4040188" cy="834107"/>
          </a:xfrm>
        </p:spPr>
        <p:txBody>
          <a:bodyPr anchor="b"/>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16832"/>
            <a:ext cx="4040188" cy="3744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4"/>
          <p:cNvSpPr>
            <a:spLocks noGrp="1"/>
          </p:cNvSpPr>
          <p:nvPr>
            <p:ph type="body" sz="quarter" idx="3"/>
          </p:nvPr>
        </p:nvSpPr>
        <p:spPr>
          <a:xfrm>
            <a:off x="4645025" y="980728"/>
            <a:ext cx="4041775" cy="834107"/>
          </a:xfrm>
        </p:spPr>
        <p:txBody>
          <a:bodyPr anchor="b"/>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16832"/>
            <a:ext cx="4041775" cy="3744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Date Placeholder 6"/>
          <p:cNvSpPr>
            <a:spLocks noGrp="1"/>
          </p:cNvSpPr>
          <p:nvPr>
            <p:ph type="dt" sz="half" idx="10"/>
          </p:nvPr>
        </p:nvSpPr>
        <p:spPr/>
        <p:txBody>
          <a:bodyPr/>
          <a:lstStyle/>
          <a:p>
            <a:fld id="{2F1C049E-9043-4FEA-A56C-8F1A80982448}" type="datetimeFigureOut">
              <a:rPr lang="fi-FI" smtClean="0"/>
              <a:t>7.10.2015</a:t>
            </a:fld>
            <a:endParaRPr lang="fi-FI"/>
          </a:p>
        </p:txBody>
      </p:sp>
      <p:sp>
        <p:nvSpPr>
          <p:cNvPr id="8" name="Footer Placeholder 7"/>
          <p:cNvSpPr>
            <a:spLocks noGrp="1"/>
          </p:cNvSpPr>
          <p:nvPr>
            <p:ph type="ftr" sz="quarter" idx="11"/>
          </p:nvPr>
        </p:nvSpPr>
        <p:spPr/>
        <p:txBody>
          <a:bodyPr/>
          <a:lstStyle>
            <a:lvl1pPr algn="l">
              <a:defRPr/>
            </a:lvl1pPr>
          </a:lstStyle>
          <a:p>
            <a:endParaRPr lang="fi-FI" dirty="0"/>
          </a:p>
        </p:txBody>
      </p:sp>
      <p:sp>
        <p:nvSpPr>
          <p:cNvPr id="9" name="Slide Number Placeholder 8"/>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303935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pPr algn="l"/>
            <a:r>
              <a:rPr lang="fi-FI" dirty="0"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7" name="Text Placeholder 6"/>
          <p:cNvSpPr>
            <a:spLocks noGrp="1"/>
          </p:cNvSpPr>
          <p:nvPr>
            <p:ph type="body" sz="quarter" idx="13" hasCustomPrompt="1"/>
          </p:nvPr>
        </p:nvSpPr>
        <p:spPr>
          <a:xfrm>
            <a:off x="468313" y="981075"/>
            <a:ext cx="8207375" cy="576263"/>
          </a:xfrm>
        </p:spPr>
        <p:txBody>
          <a:bodyPr>
            <a:normAutofit/>
          </a:bodyPr>
          <a:lstStyle>
            <a:lvl1pPr marL="0" indent="0">
              <a:buNone/>
              <a:defRPr sz="2400" baseline="0">
                <a:solidFill>
                  <a:srgbClr val="002060"/>
                </a:solidFill>
              </a:defRPr>
            </a:lvl1pPr>
          </a:lstStyle>
          <a:p>
            <a:pPr lvl="0"/>
            <a:r>
              <a:rPr lang="fi-FI" dirty="0" err="1" smtClean="0"/>
              <a:t>Click</a:t>
            </a:r>
            <a:r>
              <a:rPr lang="fi-FI" dirty="0" smtClean="0"/>
              <a:t> to </a:t>
            </a:r>
            <a:r>
              <a:rPr lang="fi-FI" dirty="0" err="1" smtClean="0"/>
              <a:t>add</a:t>
            </a:r>
            <a:r>
              <a:rPr lang="fi-FI" dirty="0" smtClean="0"/>
              <a:t> </a:t>
            </a:r>
            <a:r>
              <a:rPr lang="fi-FI" dirty="0" err="1" smtClean="0"/>
              <a:t>subtitle</a:t>
            </a:r>
            <a:endParaRPr lang="fi-FI" dirty="0"/>
          </a:p>
        </p:txBody>
      </p:sp>
      <p:sp>
        <p:nvSpPr>
          <p:cNvPr id="9" name="Text Placeholder 8"/>
          <p:cNvSpPr>
            <a:spLocks noGrp="1"/>
          </p:cNvSpPr>
          <p:nvPr>
            <p:ph type="body" sz="quarter" idx="14"/>
          </p:nvPr>
        </p:nvSpPr>
        <p:spPr>
          <a:xfrm>
            <a:off x="468313" y="1628800"/>
            <a:ext cx="8207375" cy="4103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306501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mparison with two titl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dirty="0"/>
          </a:p>
        </p:txBody>
      </p:sp>
      <p:sp>
        <p:nvSpPr>
          <p:cNvPr id="4" name="Footer Placeholder 3"/>
          <p:cNvSpPr>
            <a:spLocks noGrp="1"/>
          </p:cNvSpPr>
          <p:nvPr>
            <p:ph type="ftr" sz="quarter" idx="11"/>
          </p:nvPr>
        </p:nvSpPr>
        <p:spPr/>
        <p:txBody>
          <a:bodyPr/>
          <a:lstStyle/>
          <a:p>
            <a:pPr algn="l"/>
            <a:r>
              <a:rPr lang="fi-FI" dirty="0" smtClean="0"/>
              <a:t>Esityksen nimi/Tekijän nimi</a:t>
            </a:r>
            <a:endParaRPr lang="fi-FI" dirty="0"/>
          </a:p>
        </p:txBody>
      </p:sp>
      <p:sp>
        <p:nvSpPr>
          <p:cNvPr id="5" name="Slide Number Placeholder 4"/>
          <p:cNvSpPr>
            <a:spLocks noGrp="1"/>
          </p:cNvSpPr>
          <p:nvPr>
            <p:ph type="sldNum" sz="quarter" idx="12"/>
          </p:nvPr>
        </p:nvSpPr>
        <p:spPr/>
        <p:txBody>
          <a:bodyPr/>
          <a:lstStyle/>
          <a:p>
            <a:endParaRPr lang="fi-FI" dirty="0"/>
          </a:p>
        </p:txBody>
      </p:sp>
      <p:sp>
        <p:nvSpPr>
          <p:cNvPr id="10" name="Content Placeholder 3"/>
          <p:cNvSpPr>
            <a:spLocks noGrp="1"/>
          </p:cNvSpPr>
          <p:nvPr>
            <p:ph sz="half" idx="2"/>
          </p:nvPr>
        </p:nvSpPr>
        <p:spPr>
          <a:xfrm>
            <a:off x="457200" y="2276872"/>
            <a:ext cx="4040188" cy="3456384"/>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11" name="Text Placeholder 4"/>
          <p:cNvSpPr>
            <a:spLocks noGrp="1"/>
          </p:cNvSpPr>
          <p:nvPr>
            <p:ph type="body" sz="quarter" idx="3"/>
          </p:nvPr>
        </p:nvSpPr>
        <p:spPr>
          <a:xfrm>
            <a:off x="4644008" y="1340768"/>
            <a:ext cx="4041775" cy="834107"/>
          </a:xfrm>
        </p:spPr>
        <p:txBody>
          <a:bodyPr anchor="ctr"/>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5"/>
          <p:cNvSpPr>
            <a:spLocks noGrp="1"/>
          </p:cNvSpPr>
          <p:nvPr>
            <p:ph sz="quarter" idx="4"/>
          </p:nvPr>
        </p:nvSpPr>
        <p:spPr>
          <a:xfrm>
            <a:off x="4645025" y="2276872"/>
            <a:ext cx="4041775" cy="3456384"/>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13" name="Text Placeholder 4"/>
          <p:cNvSpPr>
            <a:spLocks noGrp="1"/>
          </p:cNvSpPr>
          <p:nvPr>
            <p:ph type="body" sz="quarter" idx="15"/>
          </p:nvPr>
        </p:nvSpPr>
        <p:spPr>
          <a:xfrm>
            <a:off x="467544" y="1340768"/>
            <a:ext cx="4041775" cy="834107"/>
          </a:xfrm>
        </p:spPr>
        <p:txBody>
          <a:bodyPr anchor="ctr"/>
          <a:lstStyle>
            <a:lvl1pPr marL="0" indent="0">
              <a:buNone/>
              <a:defRPr sz="2400" b="0"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itle Placeholder 1"/>
          <p:cNvSpPr>
            <a:spLocks noGrp="1"/>
          </p:cNvSpPr>
          <p:nvPr>
            <p:ph type="title"/>
          </p:nvPr>
        </p:nvSpPr>
        <p:spPr>
          <a:xfrm>
            <a:off x="4644008" y="332656"/>
            <a:ext cx="4032448" cy="864096"/>
          </a:xfrm>
          <a:prstGeom prst="rect">
            <a:avLst/>
          </a:prstGeom>
        </p:spPr>
        <p:txBody>
          <a:bodyPr vert="horz" lIns="91440" tIns="45720" rIns="91440" bIns="45720" rtlCol="0" anchor="ctr">
            <a:normAutofit/>
          </a:bodyPr>
          <a:lstStyle/>
          <a:p>
            <a:r>
              <a:rPr lang="en-US" smtClean="0"/>
              <a:t>Click to edit Master title style</a:t>
            </a:r>
            <a:endParaRPr lang="fi-FI" dirty="0"/>
          </a:p>
        </p:txBody>
      </p:sp>
      <p:sp>
        <p:nvSpPr>
          <p:cNvPr id="15" name="Text Placeholder 14"/>
          <p:cNvSpPr>
            <a:spLocks noGrp="1"/>
          </p:cNvSpPr>
          <p:nvPr>
            <p:ph type="body" sz="quarter" idx="16" hasCustomPrompt="1"/>
          </p:nvPr>
        </p:nvSpPr>
        <p:spPr>
          <a:xfrm>
            <a:off x="468313" y="333375"/>
            <a:ext cx="4032250" cy="863600"/>
          </a:xfrm>
        </p:spPr>
        <p:txBody>
          <a:bodyPr anchor="ctr">
            <a:normAutofit/>
          </a:bodyPr>
          <a:lstStyle>
            <a:lvl1pPr marL="0" indent="0">
              <a:buNone/>
              <a:defRPr sz="3200" b="1" baseline="0">
                <a:solidFill>
                  <a:srgbClr val="002060"/>
                </a:solidFill>
              </a:defRPr>
            </a:lvl1pPr>
          </a:lstStyle>
          <a:p>
            <a:pPr lvl="0"/>
            <a:r>
              <a:rPr lang="fi-FI" sz="3200" b="1" dirty="0" err="1" smtClean="0"/>
              <a:t>Click</a:t>
            </a:r>
            <a:r>
              <a:rPr lang="fi-FI" sz="3200" b="1" dirty="0" smtClean="0"/>
              <a:t> to </a:t>
            </a:r>
            <a:r>
              <a:rPr lang="fi-FI" sz="3200" b="1" dirty="0" err="1" smtClean="0"/>
              <a:t>add</a:t>
            </a:r>
            <a:r>
              <a:rPr lang="fi-FI" sz="3200" b="1" dirty="0" smtClean="0"/>
              <a:t> </a:t>
            </a:r>
            <a:r>
              <a:rPr lang="fi-FI" sz="3200" b="1" dirty="0" err="1" smtClean="0"/>
              <a:t>title</a:t>
            </a:r>
            <a:endParaRPr lang="fi-FI" dirty="0"/>
          </a:p>
        </p:txBody>
      </p:sp>
    </p:spTree>
    <p:extLst>
      <p:ext uri="{BB962C8B-B14F-4D97-AF65-F5344CB8AC3E}">
        <p14:creationId xmlns:p14="http://schemas.microsoft.com/office/powerpoint/2010/main" val="38932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2060848"/>
            <a:ext cx="8229600" cy="1512168"/>
          </a:xfrm>
        </p:spPr>
        <p:txBody>
          <a:bodyPr>
            <a:normAutofit/>
          </a:bodyPr>
          <a:lstStyle>
            <a:lvl1pPr algn="ctr">
              <a:defRPr sz="4000"/>
            </a:lvl1pPr>
          </a:lstStyle>
          <a:p>
            <a:r>
              <a:rPr lang="en-US" smtClean="0"/>
              <a:t>Click to edit Master title style</a:t>
            </a:r>
            <a:endParaRPr lang="fi-FI" dirty="0"/>
          </a:p>
        </p:txBody>
      </p:sp>
      <p:sp>
        <p:nvSpPr>
          <p:cNvPr id="3" name="Date Placeholder 2"/>
          <p:cNvSpPr>
            <a:spLocks noGrp="1"/>
          </p:cNvSpPr>
          <p:nvPr>
            <p:ph type="dt" sz="half" idx="10"/>
          </p:nvPr>
        </p:nvSpPr>
        <p:spPr/>
        <p:txBody>
          <a:bodyPr/>
          <a:lstStyle/>
          <a:p>
            <a:fld id="{2F1C049E-9043-4FEA-A56C-8F1A80982448}" type="datetimeFigureOut">
              <a:rPr lang="fi-FI" smtClean="0"/>
              <a:t>7.10.2015</a:t>
            </a:fld>
            <a:endParaRPr lang="fi-FI"/>
          </a:p>
        </p:txBody>
      </p:sp>
      <p:sp>
        <p:nvSpPr>
          <p:cNvPr id="4" name="Footer Placeholder 3"/>
          <p:cNvSpPr>
            <a:spLocks noGrp="1"/>
          </p:cNvSpPr>
          <p:nvPr>
            <p:ph type="ftr" sz="quarter" idx="11"/>
          </p:nvPr>
        </p:nvSpPr>
        <p:spPr/>
        <p:txBody>
          <a:bodyPr/>
          <a:lstStyle>
            <a:lvl1pPr algn="l">
              <a:defRPr/>
            </a:lvl1pPr>
          </a:lstStyle>
          <a:p>
            <a:endParaRPr lang="fi-FI" dirty="0"/>
          </a:p>
        </p:txBody>
      </p:sp>
      <p:sp>
        <p:nvSpPr>
          <p:cNvPr id="5" name="Slide Number Placeholder 4"/>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153572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C049E-9043-4FEA-A56C-8F1A80982448}" type="datetimeFigureOut">
              <a:rPr lang="fi-FI" smtClean="0"/>
              <a:t>7.10.2015</a:t>
            </a:fld>
            <a:endParaRPr lang="fi-FI"/>
          </a:p>
        </p:txBody>
      </p:sp>
      <p:sp>
        <p:nvSpPr>
          <p:cNvPr id="3" name="Footer Placeholder 2"/>
          <p:cNvSpPr>
            <a:spLocks noGrp="1"/>
          </p:cNvSpPr>
          <p:nvPr>
            <p:ph type="ftr" sz="quarter" idx="11"/>
          </p:nvPr>
        </p:nvSpPr>
        <p:spPr/>
        <p:txBody>
          <a:bodyPr/>
          <a:lstStyle>
            <a:lvl1pPr algn="l">
              <a:defRPr/>
            </a:lvl1pPr>
          </a:lstStyle>
          <a:p>
            <a:endParaRPr lang="fi-FI" dirty="0"/>
          </a:p>
        </p:txBody>
      </p:sp>
      <p:sp>
        <p:nvSpPr>
          <p:cNvPr id="4" name="Slide Number Placeholder 3"/>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406053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dirty="0"/>
          </a:p>
        </p:txBody>
      </p:sp>
      <p:sp>
        <p:nvSpPr>
          <p:cNvPr id="3" name="Content Placeholder 2"/>
          <p:cNvSpPr>
            <a:spLocks noGrp="1"/>
          </p:cNvSpPr>
          <p:nvPr>
            <p:ph idx="1"/>
          </p:nvPr>
        </p:nvSpPr>
        <p:spPr>
          <a:xfrm>
            <a:off x="3575050" y="273050"/>
            <a:ext cx="5111750" cy="5547306"/>
          </a:xfrm>
        </p:spPr>
        <p:txBody>
          <a:bodyPr>
            <a:normAutofit/>
          </a:bodyPr>
          <a:lstStyle>
            <a:lvl1pPr>
              <a:defRPr sz="2200"/>
            </a:lvl1pPr>
            <a:lvl2pPr>
              <a:defRPr sz="2600"/>
            </a:lvl2pPr>
            <a:lvl3pPr>
              <a:defRPr sz="2400"/>
            </a:lvl3pPr>
            <a:lvl4pPr>
              <a:defRPr sz="22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p:nvPr>
        </p:nvSpPr>
        <p:spPr>
          <a:xfrm>
            <a:off x="457200" y="1435100"/>
            <a:ext cx="3008313" cy="4298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C049E-9043-4FEA-A56C-8F1A80982448}" type="datetimeFigureOut">
              <a:rPr lang="fi-FI" smtClean="0"/>
              <a:t>7.10.2015</a:t>
            </a:fld>
            <a:endParaRPr lang="fi-FI"/>
          </a:p>
        </p:txBody>
      </p:sp>
      <p:sp>
        <p:nvSpPr>
          <p:cNvPr id="6" name="Footer Placeholder 5"/>
          <p:cNvSpPr>
            <a:spLocks noGrp="1"/>
          </p:cNvSpPr>
          <p:nvPr>
            <p:ph type="ftr" sz="quarter" idx="11"/>
          </p:nvPr>
        </p:nvSpPr>
        <p:spPr/>
        <p:txBody>
          <a:bodyPr/>
          <a:lstStyle>
            <a:lvl1pPr algn="l">
              <a:defRPr/>
            </a:lvl1pPr>
          </a:lstStyle>
          <a:p>
            <a:endParaRPr lang="fi-FI" dirty="0"/>
          </a:p>
        </p:txBody>
      </p:sp>
      <p:sp>
        <p:nvSpPr>
          <p:cNvPr id="7" name="Slide Number Placeholder 6"/>
          <p:cNvSpPr>
            <a:spLocks noGrp="1"/>
          </p:cNvSpPr>
          <p:nvPr>
            <p:ph type="sldNum" sz="quarter" idx="12"/>
          </p:nvPr>
        </p:nvSpPr>
        <p:spPr/>
        <p:txBody>
          <a:bodyPr/>
          <a:lstStyle/>
          <a:p>
            <a:fld id="{BA6DB2CC-113E-473F-8BF9-3B1AFD6D7C80}" type="slidenum">
              <a:rPr lang="fi-FI" smtClean="0"/>
              <a:t>‹#›</a:t>
            </a:fld>
            <a:endParaRPr lang="fi-FI"/>
          </a:p>
        </p:txBody>
      </p:sp>
    </p:spTree>
    <p:extLst>
      <p:ext uri="{BB962C8B-B14F-4D97-AF65-F5344CB8AC3E}">
        <p14:creationId xmlns:p14="http://schemas.microsoft.com/office/powerpoint/2010/main" val="47412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19256" cy="634082"/>
          </a:xfrm>
          <a:prstGeom prst="rect">
            <a:avLst/>
          </a:prstGeom>
        </p:spPr>
        <p:txBody>
          <a:bodyPr vert="horz" lIns="91440" tIns="45720" rIns="91440" bIns="45720" rtlCol="0" anchor="ctr">
            <a:normAutofit/>
          </a:bodyPr>
          <a:lstStyle/>
          <a:p>
            <a:endParaRPr lang="fi-FI" dirty="0"/>
          </a:p>
        </p:txBody>
      </p:sp>
      <p:sp>
        <p:nvSpPr>
          <p:cNvPr id="3" name="Text Placeholder 2"/>
          <p:cNvSpPr>
            <a:spLocks noGrp="1"/>
          </p:cNvSpPr>
          <p:nvPr>
            <p:ph type="body" idx="1"/>
          </p:nvPr>
        </p:nvSpPr>
        <p:spPr>
          <a:xfrm>
            <a:off x="457200" y="1124744"/>
            <a:ext cx="8229600" cy="4608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2"/>
          </p:nvPr>
        </p:nvSpPr>
        <p:spPr>
          <a:xfrm>
            <a:off x="457200" y="6453336"/>
            <a:ext cx="946448" cy="268139"/>
          </a:xfrm>
          <a:prstGeom prst="rect">
            <a:avLst/>
          </a:prstGeom>
        </p:spPr>
        <p:txBody>
          <a:bodyPr vert="horz" lIns="91440" tIns="45720" rIns="91440" bIns="45720" rtlCol="0" anchor="ctr"/>
          <a:lstStyle>
            <a:lvl1pPr algn="l">
              <a:defRPr sz="1200">
                <a:solidFill>
                  <a:schemeClr val="tx1">
                    <a:tint val="75000"/>
                  </a:schemeClr>
                </a:solidFill>
              </a:defRPr>
            </a:lvl1pPr>
          </a:lstStyle>
          <a:p>
            <a:fld id="{2F1C049E-9043-4FEA-A56C-8F1A80982448}" type="datetimeFigureOut">
              <a:rPr lang="fi-FI" smtClean="0"/>
              <a:t>7.10.2015</a:t>
            </a:fld>
            <a:endParaRPr lang="fi-FI" dirty="0"/>
          </a:p>
        </p:txBody>
      </p:sp>
      <p:sp>
        <p:nvSpPr>
          <p:cNvPr id="5" name="Footer Placeholder 4"/>
          <p:cNvSpPr>
            <a:spLocks noGrp="1"/>
          </p:cNvSpPr>
          <p:nvPr>
            <p:ph type="ftr" sz="quarter" idx="3"/>
          </p:nvPr>
        </p:nvSpPr>
        <p:spPr>
          <a:xfrm>
            <a:off x="1691680" y="6453336"/>
            <a:ext cx="4824536" cy="268139"/>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fi-FI" dirty="0" smtClean="0"/>
              <a:t>Esityksen nimi/Tekijän nimi</a:t>
            </a:r>
            <a:endParaRPr lang="fi-FI" dirty="0"/>
          </a:p>
        </p:txBody>
      </p:sp>
      <p:sp>
        <p:nvSpPr>
          <p:cNvPr id="6" name="Slide Number Placeholder 5"/>
          <p:cNvSpPr>
            <a:spLocks noGrp="1"/>
          </p:cNvSpPr>
          <p:nvPr>
            <p:ph type="sldNum" sz="quarter" idx="4"/>
          </p:nvPr>
        </p:nvSpPr>
        <p:spPr>
          <a:xfrm>
            <a:off x="6553200" y="6453336"/>
            <a:ext cx="2133600" cy="268139"/>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fi-FI" dirty="0"/>
          </a:p>
        </p:txBody>
      </p:sp>
      <p:grpSp>
        <p:nvGrpSpPr>
          <p:cNvPr id="9" name="Group 8"/>
          <p:cNvGrpSpPr/>
          <p:nvPr/>
        </p:nvGrpSpPr>
        <p:grpSpPr>
          <a:xfrm>
            <a:off x="0" y="5823042"/>
            <a:ext cx="9153836" cy="576072"/>
            <a:chOff x="0" y="5733256"/>
            <a:chExt cx="9144000" cy="576072"/>
          </a:xfrm>
        </p:grpSpPr>
        <p:pic>
          <p:nvPicPr>
            <p:cNvPr id="7" name="Picture 6"/>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0" y="5733256"/>
              <a:ext cx="9144000" cy="576072"/>
            </a:xfrm>
            <a:prstGeom prst="rect">
              <a:avLst/>
            </a:prstGeom>
          </p:spPr>
        </p:pic>
        <p:sp>
          <p:nvSpPr>
            <p:cNvPr id="8" name="TextBox 7"/>
            <p:cNvSpPr txBox="1"/>
            <p:nvPr userDrawn="1"/>
          </p:nvSpPr>
          <p:spPr>
            <a:xfrm>
              <a:off x="1689862" y="5852015"/>
              <a:ext cx="5256584" cy="338554"/>
            </a:xfrm>
            <a:prstGeom prst="rect">
              <a:avLst/>
            </a:prstGeom>
            <a:noFill/>
          </p:spPr>
          <p:txBody>
            <a:bodyPr wrap="square" rtlCol="0">
              <a:spAutoFit/>
            </a:bodyPr>
            <a:lstStyle/>
            <a:p>
              <a:r>
                <a:rPr lang="fi-FI" sz="1600" dirty="0" smtClean="0">
                  <a:solidFill>
                    <a:schemeClr val="bg1"/>
                  </a:solidFill>
                  <a:latin typeface="Adobe Garamond Pro" pitchFamily="18" charset="0"/>
                </a:rPr>
                <a:t>KANSALLISKIRJASTO - Kirjastoverkkopalvelut</a:t>
              </a:r>
              <a:endParaRPr lang="fi-FI" sz="1600" dirty="0">
                <a:solidFill>
                  <a:schemeClr val="bg1"/>
                </a:solidFill>
                <a:latin typeface="Adobe Garamond Pro" pitchFamily="18" charset="0"/>
              </a:endParaRPr>
            </a:p>
          </p:txBody>
        </p:sp>
      </p:grpSp>
    </p:spTree>
    <p:extLst>
      <p:ext uri="{BB962C8B-B14F-4D97-AF65-F5344CB8AC3E}">
        <p14:creationId xmlns:p14="http://schemas.microsoft.com/office/powerpoint/2010/main" val="1624517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70" r:id="rId5"/>
    <p:sldLayoutId id="2147483662" r:id="rId6"/>
    <p:sldLayoutId id="2147483654" r:id="rId7"/>
    <p:sldLayoutId id="2147483655" r:id="rId8"/>
    <p:sldLayoutId id="2147483656" r:id="rId9"/>
    <p:sldLayoutId id="2147483657" r:id="rId10"/>
    <p:sldLayoutId id="2147483663" r:id="rId11"/>
    <p:sldLayoutId id="2147483659" r:id="rId12"/>
    <p:sldLayoutId id="2147483661" r:id="rId13"/>
    <p:sldLayoutId id="2147483667" r:id="rId14"/>
    <p:sldLayoutId id="2147483668" r:id="rId15"/>
    <p:sldLayoutId id="2147483665" r:id="rId16"/>
    <p:sldLayoutId id="2147483658" r:id="rId17"/>
    <p:sldLayoutId id="2147483660" r:id="rId18"/>
    <p:sldLayoutId id="214748366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3200" b="1" kern="1200">
          <a:solidFill>
            <a:srgbClr val="002060"/>
          </a:solidFill>
          <a:latin typeface="+mj-lt"/>
          <a:ea typeface="+mj-ea"/>
          <a:cs typeface="+mj-cs"/>
        </a:defRPr>
      </a:lvl1pPr>
    </p:titleStyle>
    <p:bodyStyle>
      <a:lvl1pPr marL="342900" indent="-342900" algn="l" defTabSz="914400" rtl="0" eaLnBrk="1" latinLnBrk="0" hangingPunct="1">
        <a:spcBef>
          <a:spcPct val="20000"/>
        </a:spcBef>
        <a:buClr>
          <a:srgbClr val="002060"/>
        </a:buClr>
        <a:buFont typeface="Wingdings" pitchFamily="2" charset="2"/>
        <a:buChar char="§"/>
        <a:defRPr sz="2200" kern="1200">
          <a:solidFill>
            <a:schemeClr val="tx1"/>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002060"/>
        </a:buClr>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002060"/>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002060"/>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rioxx.net/" TargetMode="External"/><Relationship Id="rId3" Type="http://schemas.openxmlformats.org/officeDocument/2006/relationships/hyperlink" Target="https://www.jisc.ac.uk/guides/gold-and-green-open-access" TargetMode="External"/><Relationship Id="rId7" Type="http://schemas.openxmlformats.org/officeDocument/2006/relationships/hyperlink" Target="http://oapen-uk.jiscebook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openaccess.jiscinvolve.org/wp/pathfinder-projects/" TargetMode="External"/><Relationship Id="rId5" Type="http://schemas.openxmlformats.org/officeDocument/2006/relationships/hyperlink" Target="https://www.jisc.ac.uk/events/open-access-defining-an-open-access-service-01-oct-2015" TargetMode="External"/><Relationship Id="rId4" Type="http://schemas.openxmlformats.org/officeDocument/2006/relationships/hyperlink" Target="https://www.jisc.ac.uk/guides/complying-with-research-funders-open-access-polici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penaccess.n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ristin.no/open-access/sok-i-norske-arkiv-(nor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ds.cern.ch/record/17352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FinELib</a:t>
            </a:r>
            <a:r>
              <a:rPr lang="fi-FI" dirty="0" smtClean="0"/>
              <a:t> ja Open Access</a:t>
            </a:r>
            <a:endParaRPr lang="fi-FI" dirty="0"/>
          </a:p>
        </p:txBody>
      </p:sp>
      <p:sp>
        <p:nvSpPr>
          <p:cNvPr id="3" name="Subtitle 2"/>
          <p:cNvSpPr>
            <a:spLocks noGrp="1"/>
          </p:cNvSpPr>
          <p:nvPr>
            <p:ph type="subTitle" idx="1"/>
          </p:nvPr>
        </p:nvSpPr>
        <p:spPr/>
        <p:txBody>
          <a:bodyPr/>
          <a:lstStyle/>
          <a:p>
            <a:r>
              <a:rPr lang="fi-FI" dirty="0" smtClean="0"/>
              <a:t>Arja Tuuliniemi, palvelupäällikkö, </a:t>
            </a:r>
            <a:r>
              <a:rPr lang="fi-FI" dirty="0" err="1" smtClean="0"/>
              <a:t>FinELib</a:t>
            </a:r>
            <a:endParaRPr lang="fi-FI" dirty="0" smtClean="0"/>
          </a:p>
          <a:p>
            <a:r>
              <a:rPr lang="fi-FI" dirty="0"/>
              <a:t>Kirjastojuridiikan </a:t>
            </a:r>
            <a:r>
              <a:rPr lang="fi-FI" dirty="0" smtClean="0"/>
              <a:t>seminaari 7.10.2015</a:t>
            </a:r>
            <a:endParaRPr lang="fi-FI" dirty="0"/>
          </a:p>
        </p:txBody>
      </p:sp>
    </p:spTree>
    <p:extLst>
      <p:ext uri="{BB962C8B-B14F-4D97-AF65-F5344CB8AC3E}">
        <p14:creationId xmlns:p14="http://schemas.microsoft.com/office/powerpoint/2010/main" val="20964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a:t>
            </a:r>
            <a:r>
              <a:rPr lang="fi-FI" dirty="0" err="1" smtClean="0"/>
              <a:t>FinELib</a:t>
            </a:r>
            <a:r>
              <a:rPr lang="fi-FI" dirty="0" smtClean="0"/>
              <a:t> edistää avoimuutta 4/4</a:t>
            </a:r>
            <a:endParaRPr lang="fi-FI" dirty="0"/>
          </a:p>
        </p:txBody>
      </p:sp>
      <p:sp>
        <p:nvSpPr>
          <p:cNvPr id="3" name="Sisällön paikkamerkki 2"/>
          <p:cNvSpPr>
            <a:spLocks noGrp="1"/>
          </p:cNvSpPr>
          <p:nvPr>
            <p:ph idx="1"/>
          </p:nvPr>
        </p:nvSpPr>
        <p:spPr/>
        <p:txBody>
          <a:bodyPr>
            <a:normAutofit/>
          </a:bodyPr>
          <a:lstStyle/>
          <a:p>
            <a:r>
              <a:rPr lang="fi-FI" sz="3200" dirty="0" smtClean="0"/>
              <a:t>Sopimusneuvottelut kustantajien kanssa</a:t>
            </a:r>
          </a:p>
          <a:p>
            <a:pPr lvl="1"/>
            <a:endParaRPr lang="fi-FI" dirty="0" smtClean="0"/>
          </a:p>
          <a:p>
            <a:pPr lvl="1"/>
            <a:r>
              <a:rPr lang="fi-FI" sz="2400" dirty="0" smtClean="0"/>
              <a:t>Avoimella lisenssillä julkaistut aineistot oltava avoimia kaikille</a:t>
            </a:r>
          </a:p>
          <a:p>
            <a:pPr lvl="1"/>
            <a:r>
              <a:rPr lang="fi-FI" sz="2400" dirty="0" smtClean="0"/>
              <a:t>Tiedon louhinnan salliminen</a:t>
            </a:r>
          </a:p>
          <a:p>
            <a:pPr lvl="1"/>
            <a:r>
              <a:rPr lang="fi-FI" sz="2400" dirty="0" smtClean="0"/>
              <a:t>Tiedot avoimesti julkaistujen artikkeleiden määristä</a:t>
            </a:r>
          </a:p>
          <a:p>
            <a:pPr lvl="1"/>
            <a:r>
              <a:rPr lang="fi-FI" sz="2400" dirty="0" smtClean="0"/>
              <a:t>Artikkelimaksujen hyvittäminen</a:t>
            </a:r>
          </a:p>
        </p:txBody>
      </p:sp>
    </p:spTree>
    <p:extLst>
      <p:ext uri="{BB962C8B-B14F-4D97-AF65-F5344CB8AC3E}">
        <p14:creationId xmlns:p14="http://schemas.microsoft.com/office/powerpoint/2010/main" val="258708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Tiedonkeruu avoimesta julkaisemisesta 1/2</a:t>
            </a:r>
            <a:endParaRPr lang="fi-FI" dirty="0"/>
          </a:p>
        </p:txBody>
      </p:sp>
      <p:sp>
        <p:nvSpPr>
          <p:cNvPr id="3" name="Sisällön paikkamerkki 2"/>
          <p:cNvSpPr>
            <a:spLocks noGrp="1"/>
          </p:cNvSpPr>
          <p:nvPr>
            <p:ph idx="1"/>
          </p:nvPr>
        </p:nvSpPr>
        <p:spPr/>
        <p:txBody>
          <a:bodyPr>
            <a:normAutofit/>
          </a:bodyPr>
          <a:lstStyle/>
          <a:p>
            <a:pPr lvl="1"/>
            <a:r>
              <a:rPr lang="fi-FI" sz="2800" dirty="0" smtClean="0"/>
              <a:t>Tällä hetkellä </a:t>
            </a:r>
            <a:r>
              <a:rPr lang="fi-FI" sz="2800" b="1" dirty="0" smtClean="0"/>
              <a:t>ei tarkkaa tietoa </a:t>
            </a:r>
            <a:r>
              <a:rPr lang="fi-FI" sz="2800" dirty="0" smtClean="0"/>
              <a:t>paljonko Suomessa </a:t>
            </a:r>
          </a:p>
          <a:p>
            <a:pPr lvl="2"/>
            <a:r>
              <a:rPr lang="fi-FI" sz="2400" dirty="0" smtClean="0"/>
              <a:t>julkaistaan </a:t>
            </a:r>
            <a:r>
              <a:rPr lang="fi-FI" sz="2400" dirty="0" err="1" smtClean="0"/>
              <a:t>oa</a:t>
            </a:r>
            <a:r>
              <a:rPr lang="fi-FI" sz="2400" dirty="0" smtClean="0"/>
              <a:t>-artikkeleita</a:t>
            </a:r>
          </a:p>
          <a:p>
            <a:pPr lvl="2"/>
            <a:r>
              <a:rPr lang="fi-FI" sz="2400" dirty="0" smtClean="0"/>
              <a:t>maksetaan </a:t>
            </a:r>
            <a:r>
              <a:rPr lang="fi-FI" sz="2400" dirty="0" err="1" smtClean="0"/>
              <a:t>oa</a:t>
            </a:r>
            <a:r>
              <a:rPr lang="fi-FI" sz="2400" dirty="0" smtClean="0"/>
              <a:t>-maksuja</a:t>
            </a:r>
          </a:p>
          <a:p>
            <a:pPr marL="914400" lvl="2" indent="0">
              <a:buNone/>
            </a:pPr>
            <a:endParaRPr lang="fi-FI" dirty="0" smtClean="0"/>
          </a:p>
          <a:p>
            <a:pPr lvl="2"/>
            <a:r>
              <a:rPr lang="fi-FI" sz="2400" dirty="0" smtClean="0"/>
              <a:t>Open Access –lehdissä julkaistut artikkelit</a:t>
            </a:r>
          </a:p>
          <a:p>
            <a:pPr lvl="2"/>
            <a:r>
              <a:rPr lang="fi-FI" sz="2400" dirty="0" smtClean="0"/>
              <a:t>Hybridijulkaisuissa avoimena julkaistut artikkelit</a:t>
            </a:r>
          </a:p>
        </p:txBody>
      </p:sp>
    </p:spTree>
    <p:extLst>
      <p:ext uri="{BB962C8B-B14F-4D97-AF65-F5344CB8AC3E}">
        <p14:creationId xmlns:p14="http://schemas.microsoft.com/office/powerpoint/2010/main" val="330136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Tiedonkeruu avoimesta julkaisemisesta </a:t>
            </a:r>
            <a:r>
              <a:rPr lang="fi-FI" dirty="0" smtClean="0"/>
              <a:t>2/2</a:t>
            </a:r>
            <a:endParaRPr lang="fi-FI" dirty="0"/>
          </a:p>
        </p:txBody>
      </p:sp>
      <p:sp>
        <p:nvSpPr>
          <p:cNvPr id="3" name="Sisällön paikkamerkki 2"/>
          <p:cNvSpPr>
            <a:spLocks noGrp="1"/>
          </p:cNvSpPr>
          <p:nvPr>
            <p:ph idx="1"/>
          </p:nvPr>
        </p:nvSpPr>
        <p:spPr/>
        <p:txBody>
          <a:bodyPr>
            <a:normAutofit/>
          </a:bodyPr>
          <a:lstStyle/>
          <a:p>
            <a:r>
              <a:rPr lang="fi-FI" sz="2800" dirty="0" smtClean="0"/>
              <a:t>Tiedonlähteet</a:t>
            </a:r>
          </a:p>
          <a:p>
            <a:pPr lvl="1"/>
            <a:r>
              <a:rPr lang="fi-FI" sz="2400" dirty="0" err="1" smtClean="0"/>
              <a:t>OKM:n</a:t>
            </a:r>
            <a:r>
              <a:rPr lang="fi-FI" sz="2400" dirty="0" smtClean="0"/>
              <a:t> julkaisutiedonkeruu</a:t>
            </a:r>
          </a:p>
          <a:p>
            <a:pPr lvl="1"/>
            <a:r>
              <a:rPr lang="fi-FI" sz="2400" dirty="0" smtClean="0"/>
              <a:t>Haastattelut yliopistoissa</a:t>
            </a:r>
          </a:p>
          <a:p>
            <a:pPr lvl="1"/>
            <a:r>
              <a:rPr lang="fi-FI" sz="2400" dirty="0" smtClean="0"/>
              <a:t>Kustantajat</a:t>
            </a:r>
          </a:p>
          <a:p>
            <a:pPr lvl="3"/>
            <a:r>
              <a:rPr lang="fi-FI" sz="2000" dirty="0" smtClean="0"/>
              <a:t>OA-julkaisut, OA-artikkelit, OA-julkaisujen näkyvyys kustantajan verkkosivuilla</a:t>
            </a:r>
          </a:p>
          <a:p>
            <a:pPr lvl="3"/>
            <a:endParaRPr lang="fi-FI" dirty="0"/>
          </a:p>
          <a:p>
            <a:r>
              <a:rPr lang="fi-FI" sz="2800" dirty="0" smtClean="0"/>
              <a:t>Tiedonkeruu-projekti osa </a:t>
            </a:r>
            <a:r>
              <a:rPr lang="fi-FI" sz="2800" dirty="0" err="1" smtClean="0"/>
              <a:t>OKM:n</a:t>
            </a:r>
            <a:r>
              <a:rPr lang="fi-FI" sz="2800" dirty="0" smtClean="0"/>
              <a:t> ATT-hanketta</a:t>
            </a:r>
            <a:endParaRPr lang="fi-FI" sz="2800" dirty="0"/>
          </a:p>
        </p:txBody>
      </p:sp>
    </p:spTree>
    <p:extLst>
      <p:ext uri="{BB962C8B-B14F-4D97-AF65-F5344CB8AC3E}">
        <p14:creationId xmlns:p14="http://schemas.microsoft.com/office/powerpoint/2010/main" val="97133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Avoimuuden merkitys </a:t>
            </a:r>
            <a:r>
              <a:rPr lang="fi-FI" dirty="0" err="1" smtClean="0"/>
              <a:t>FinELibin</a:t>
            </a:r>
            <a:r>
              <a:rPr lang="fi-FI" dirty="0" smtClean="0"/>
              <a:t> toiminnassa</a:t>
            </a:r>
            <a:endParaRPr lang="fi-FI" dirty="0"/>
          </a:p>
        </p:txBody>
      </p:sp>
      <p:sp>
        <p:nvSpPr>
          <p:cNvPr id="3" name="Sisällön paikkamerkki 2"/>
          <p:cNvSpPr>
            <a:spLocks noGrp="1"/>
          </p:cNvSpPr>
          <p:nvPr>
            <p:ph idx="1"/>
          </p:nvPr>
        </p:nvSpPr>
        <p:spPr/>
        <p:txBody>
          <a:bodyPr/>
          <a:lstStyle/>
          <a:p>
            <a:r>
              <a:rPr lang="fi-FI" sz="2800" dirty="0" smtClean="0"/>
              <a:t>Avoimuus mukana </a:t>
            </a:r>
            <a:r>
              <a:rPr lang="fi-FI" sz="2800" dirty="0" err="1" smtClean="0"/>
              <a:t>FinELibin</a:t>
            </a:r>
            <a:r>
              <a:rPr lang="fi-FI" sz="2800" dirty="0" smtClean="0"/>
              <a:t> strategiassa </a:t>
            </a:r>
            <a:r>
              <a:rPr lang="fi-FI" sz="2800" dirty="0" smtClean="0"/>
              <a:t>2016-2020</a:t>
            </a:r>
          </a:p>
          <a:p>
            <a:pPr lvl="1"/>
            <a:r>
              <a:rPr lang="fi-FI" sz="2600" dirty="0" smtClean="0"/>
              <a:t>Tutkimuksen tulokset nykyistä laajemmin käyttöön</a:t>
            </a:r>
          </a:p>
          <a:p>
            <a:pPr lvl="1"/>
            <a:r>
              <a:rPr lang="fi-FI" sz="2600" dirty="0" smtClean="0"/>
              <a:t>Konsortion vahvuus infrastruktuuri ja yhteistyö</a:t>
            </a:r>
            <a:endParaRPr lang="fi-FI" sz="2600" dirty="0" smtClean="0"/>
          </a:p>
          <a:p>
            <a:r>
              <a:rPr lang="fi-FI" sz="2800" dirty="0" smtClean="0"/>
              <a:t>Kustantajaneuvotteluissa avoin julkaiseminen osa lehtipakettineuvotteluja</a:t>
            </a:r>
          </a:p>
          <a:p>
            <a:r>
              <a:rPr lang="fi-FI" sz="2800" dirty="0" smtClean="0"/>
              <a:t>Avoimuuteen liittyvät projektit, </a:t>
            </a:r>
            <a:r>
              <a:rPr lang="fi-FI" sz="2800" dirty="0" smtClean="0"/>
              <a:t>koordinointi</a:t>
            </a:r>
            <a:r>
              <a:rPr lang="fi-FI" sz="2800" dirty="0" smtClean="0"/>
              <a:t>, </a:t>
            </a:r>
            <a:r>
              <a:rPr lang="fi-FI" sz="2800" dirty="0"/>
              <a:t>verkostoyhteistyö, kv</a:t>
            </a:r>
            <a:r>
              <a:rPr lang="fi-FI" sz="2800" dirty="0" smtClean="0"/>
              <a:t>. yhteistyö</a:t>
            </a:r>
          </a:p>
          <a:p>
            <a:endParaRPr lang="fi-FI" dirty="0" smtClean="0"/>
          </a:p>
        </p:txBody>
      </p:sp>
    </p:spTree>
    <p:extLst>
      <p:ext uri="{BB962C8B-B14F-4D97-AF65-F5344CB8AC3E}">
        <p14:creationId xmlns:p14="http://schemas.microsoft.com/office/powerpoint/2010/main" val="29420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Kiitos!</a:t>
            </a:r>
            <a:br>
              <a:rPr lang="fi-FI" dirty="0" smtClean="0"/>
            </a:br>
            <a:r>
              <a:rPr lang="fi-FI" sz="2800" dirty="0" smtClean="0"/>
              <a:t/>
            </a:r>
            <a:br>
              <a:rPr lang="fi-FI" sz="2800" dirty="0" smtClean="0"/>
            </a:br>
            <a:r>
              <a:rPr lang="fi-FI" sz="2800" dirty="0" err="1"/>
              <a:t>a</a:t>
            </a:r>
            <a:r>
              <a:rPr lang="fi-FI" sz="2800" dirty="0" err="1" smtClean="0"/>
              <a:t>rja.tuuliniemi</a:t>
            </a:r>
            <a:r>
              <a:rPr lang="fi-FI" sz="2800" dirty="0" smtClean="0"/>
              <a:t>(at)helsinki.fi</a:t>
            </a:r>
            <a:endParaRPr lang="fi-FI" sz="2800" dirty="0"/>
          </a:p>
        </p:txBody>
      </p:sp>
    </p:spTree>
    <p:extLst>
      <p:ext uri="{BB962C8B-B14F-4D97-AF65-F5344CB8AC3E}">
        <p14:creationId xmlns:p14="http://schemas.microsoft.com/office/powerpoint/2010/main" val="2566682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Sisällys</a:t>
            </a:r>
            <a:endParaRPr lang="fi-FI" dirty="0"/>
          </a:p>
        </p:txBody>
      </p:sp>
      <p:sp>
        <p:nvSpPr>
          <p:cNvPr id="3" name="Sisällön paikkamerkki 2"/>
          <p:cNvSpPr>
            <a:spLocks noGrp="1"/>
          </p:cNvSpPr>
          <p:nvPr>
            <p:ph idx="1"/>
          </p:nvPr>
        </p:nvSpPr>
        <p:spPr/>
        <p:txBody>
          <a:bodyPr>
            <a:normAutofit/>
          </a:bodyPr>
          <a:lstStyle/>
          <a:p>
            <a:r>
              <a:rPr lang="fi-FI" sz="3200" dirty="0" smtClean="0"/>
              <a:t>Konsortiot avoimuutta edistämässä</a:t>
            </a:r>
          </a:p>
          <a:p>
            <a:r>
              <a:rPr lang="fi-FI" sz="3200" dirty="0" smtClean="0"/>
              <a:t>Miten </a:t>
            </a:r>
            <a:r>
              <a:rPr lang="fi-FI" sz="3200" dirty="0" err="1" smtClean="0"/>
              <a:t>FinELib</a:t>
            </a:r>
            <a:r>
              <a:rPr lang="fi-FI" sz="3200" dirty="0" smtClean="0"/>
              <a:t> edistää avoimuutta</a:t>
            </a:r>
          </a:p>
          <a:p>
            <a:r>
              <a:rPr lang="fi-FI" sz="3200" dirty="0" smtClean="0"/>
              <a:t>Tiedonkeruu avoimesta julkaisemisesta</a:t>
            </a:r>
          </a:p>
          <a:p>
            <a:r>
              <a:rPr lang="fi-FI" sz="3200" dirty="0" smtClean="0"/>
              <a:t>Avoimuuden merkitys </a:t>
            </a:r>
            <a:r>
              <a:rPr lang="fi-FI" sz="3200" dirty="0" err="1" smtClean="0"/>
              <a:t>FinELibin</a:t>
            </a:r>
            <a:r>
              <a:rPr lang="fi-FI" sz="3200" dirty="0" smtClean="0"/>
              <a:t> toiminnassa</a:t>
            </a:r>
          </a:p>
        </p:txBody>
      </p:sp>
    </p:spTree>
    <p:extLst>
      <p:ext uri="{BB962C8B-B14F-4D97-AF65-F5344CB8AC3E}">
        <p14:creationId xmlns:p14="http://schemas.microsoft.com/office/powerpoint/2010/main" val="501026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Konsortiot avoimuutta edistämässä: JISC (UK)  </a:t>
            </a:r>
            <a:endParaRPr lang="fi-FI" sz="2800" dirty="0"/>
          </a:p>
        </p:txBody>
      </p:sp>
      <p:sp>
        <p:nvSpPr>
          <p:cNvPr id="3" name="Sisällön paikkamerkki 2"/>
          <p:cNvSpPr>
            <a:spLocks noGrp="1"/>
          </p:cNvSpPr>
          <p:nvPr>
            <p:ph idx="1"/>
          </p:nvPr>
        </p:nvSpPr>
        <p:spPr/>
        <p:txBody>
          <a:bodyPr>
            <a:normAutofit fontScale="92500" lnSpcReduction="10000"/>
          </a:bodyPr>
          <a:lstStyle/>
          <a:p>
            <a:r>
              <a:rPr lang="fi-FI" dirty="0" smtClean="0"/>
              <a:t>Ohjeet</a:t>
            </a:r>
          </a:p>
          <a:p>
            <a:pPr lvl="1"/>
            <a:r>
              <a:rPr lang="en-US" dirty="0">
                <a:hlinkClick r:id="rId3"/>
              </a:rPr>
              <a:t>Gold and green routes to open </a:t>
            </a:r>
            <a:r>
              <a:rPr lang="en-US" dirty="0" smtClean="0">
                <a:hlinkClick r:id="rId3"/>
              </a:rPr>
              <a:t>access</a:t>
            </a:r>
            <a:endParaRPr lang="en-US" dirty="0" smtClean="0"/>
          </a:p>
          <a:p>
            <a:pPr lvl="1"/>
            <a:r>
              <a:rPr lang="en-US" dirty="0">
                <a:hlinkClick r:id="rId4"/>
              </a:rPr>
              <a:t>Complying with research funders’ open access </a:t>
            </a:r>
            <a:r>
              <a:rPr lang="en-US" dirty="0" smtClean="0">
                <a:hlinkClick r:id="rId4"/>
              </a:rPr>
              <a:t>policies</a:t>
            </a:r>
            <a:endParaRPr lang="en-US" dirty="0" smtClean="0"/>
          </a:p>
          <a:p>
            <a:r>
              <a:rPr lang="en-US" dirty="0" err="1" smtClean="0"/>
              <a:t>Tilaisuudet</a:t>
            </a:r>
            <a:endParaRPr lang="en-US" dirty="0" smtClean="0"/>
          </a:p>
          <a:p>
            <a:pPr lvl="1"/>
            <a:r>
              <a:rPr lang="en-US" dirty="0">
                <a:hlinkClick r:id="rId5"/>
              </a:rPr>
              <a:t>Webinar: defining an open access service, 1 October 2015</a:t>
            </a:r>
            <a:endParaRPr lang="en-US" dirty="0"/>
          </a:p>
          <a:p>
            <a:r>
              <a:rPr lang="fi-FI" dirty="0" smtClean="0"/>
              <a:t>Projektit</a:t>
            </a:r>
          </a:p>
          <a:p>
            <a:pPr lvl="1"/>
            <a:r>
              <a:rPr lang="fi-FI" dirty="0" smtClean="0">
                <a:hlinkClick r:id="rId6"/>
              </a:rPr>
              <a:t>OA </a:t>
            </a:r>
            <a:r>
              <a:rPr lang="fi-FI" dirty="0" err="1" smtClean="0">
                <a:hlinkClick r:id="rId6"/>
              </a:rPr>
              <a:t>Good</a:t>
            </a:r>
            <a:r>
              <a:rPr lang="fi-FI" dirty="0" smtClean="0">
                <a:hlinkClick r:id="rId6"/>
              </a:rPr>
              <a:t> </a:t>
            </a:r>
            <a:r>
              <a:rPr lang="fi-FI" dirty="0" err="1" smtClean="0">
                <a:hlinkClick r:id="rId6"/>
              </a:rPr>
              <a:t>Practice</a:t>
            </a:r>
            <a:r>
              <a:rPr lang="fi-FI" dirty="0" smtClean="0">
                <a:hlinkClick r:id="rId6"/>
              </a:rPr>
              <a:t> </a:t>
            </a:r>
            <a:r>
              <a:rPr lang="fi-FI" dirty="0" err="1" smtClean="0">
                <a:hlinkClick r:id="rId6"/>
              </a:rPr>
              <a:t>Pathfinder</a:t>
            </a:r>
            <a:endParaRPr lang="fi-FI" dirty="0" smtClean="0"/>
          </a:p>
          <a:p>
            <a:pPr lvl="2"/>
            <a:r>
              <a:rPr lang="fi-FI" dirty="0" err="1" smtClean="0"/>
              <a:t>Cost</a:t>
            </a:r>
            <a:r>
              <a:rPr lang="fi-FI" dirty="0" smtClean="0"/>
              <a:t> management</a:t>
            </a:r>
          </a:p>
          <a:p>
            <a:pPr lvl="2"/>
            <a:r>
              <a:rPr lang="fi-FI" dirty="0" err="1" smtClean="0"/>
              <a:t>Workflows</a:t>
            </a:r>
            <a:endParaRPr lang="fi-FI" dirty="0" smtClean="0"/>
          </a:p>
          <a:p>
            <a:pPr lvl="2"/>
            <a:r>
              <a:rPr lang="fi-FI" dirty="0" err="1" smtClean="0"/>
              <a:t>Implementing</a:t>
            </a:r>
            <a:r>
              <a:rPr lang="fi-FI" dirty="0" smtClean="0"/>
              <a:t> OA </a:t>
            </a:r>
            <a:r>
              <a:rPr lang="fi-FI" dirty="0" err="1" smtClean="0"/>
              <a:t>policies</a:t>
            </a:r>
            <a:endParaRPr lang="fi-FI" dirty="0" smtClean="0"/>
          </a:p>
          <a:p>
            <a:pPr lvl="2"/>
            <a:r>
              <a:rPr lang="fi-FI" dirty="0" err="1" smtClean="0"/>
              <a:t>Advocacy</a:t>
            </a:r>
            <a:endParaRPr lang="fi-FI" dirty="0" smtClean="0"/>
          </a:p>
          <a:p>
            <a:pPr lvl="2"/>
            <a:r>
              <a:rPr lang="fi-FI" dirty="0" smtClean="0"/>
              <a:t>Metadata and </a:t>
            </a:r>
            <a:r>
              <a:rPr lang="fi-FI" dirty="0" err="1" smtClean="0"/>
              <a:t>standards</a:t>
            </a:r>
            <a:endParaRPr lang="fi-FI" dirty="0" smtClean="0"/>
          </a:p>
          <a:p>
            <a:pPr lvl="1"/>
            <a:r>
              <a:rPr lang="fi-FI" dirty="0" smtClean="0">
                <a:hlinkClick r:id="rId7"/>
              </a:rPr>
              <a:t>OAPEN-UK</a:t>
            </a:r>
            <a:endParaRPr lang="fi-FI" dirty="0" smtClean="0"/>
          </a:p>
          <a:p>
            <a:pPr lvl="1"/>
            <a:r>
              <a:rPr lang="fi-FI" dirty="0" smtClean="0">
                <a:hlinkClick r:id="rId8"/>
              </a:rPr>
              <a:t>RIOXX metadata </a:t>
            </a:r>
            <a:r>
              <a:rPr lang="fi-FI" dirty="0" err="1" smtClean="0">
                <a:hlinkClick r:id="rId8"/>
              </a:rPr>
              <a:t>profile</a:t>
            </a:r>
            <a:r>
              <a:rPr lang="fi-FI" dirty="0" smtClean="0">
                <a:hlinkClick r:id="rId8"/>
              </a:rPr>
              <a:t> and </a:t>
            </a:r>
            <a:r>
              <a:rPr lang="fi-FI" dirty="0" err="1" smtClean="0">
                <a:hlinkClick r:id="rId8"/>
              </a:rPr>
              <a:t>guidelines</a:t>
            </a:r>
            <a:endParaRPr lang="fi-FI" dirty="0" smtClean="0"/>
          </a:p>
        </p:txBody>
      </p:sp>
    </p:spTree>
    <p:extLst>
      <p:ext uri="{BB962C8B-B14F-4D97-AF65-F5344CB8AC3E}">
        <p14:creationId xmlns:p14="http://schemas.microsoft.com/office/powerpoint/2010/main" val="256431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Konsortiot avoimuutta edistämässä: </a:t>
            </a:r>
            <a:r>
              <a:rPr lang="fi-FI" dirty="0"/>
              <a:t>UKB &amp; </a:t>
            </a:r>
            <a:r>
              <a:rPr lang="fi-FI" dirty="0" err="1"/>
              <a:t>SURFmarket</a:t>
            </a:r>
            <a:r>
              <a:rPr lang="fi-FI" dirty="0"/>
              <a:t> (Alankomaat</a:t>
            </a:r>
            <a:r>
              <a:rPr lang="fi-FI" dirty="0" smtClean="0"/>
              <a:t>)</a:t>
            </a:r>
            <a:endParaRPr lang="fi-FI" dirty="0"/>
          </a:p>
        </p:txBody>
      </p:sp>
      <p:sp>
        <p:nvSpPr>
          <p:cNvPr id="3" name="Sisällön paikkamerkki 2"/>
          <p:cNvSpPr>
            <a:spLocks noGrp="1"/>
          </p:cNvSpPr>
          <p:nvPr>
            <p:ph idx="1"/>
          </p:nvPr>
        </p:nvSpPr>
        <p:spPr/>
        <p:txBody>
          <a:bodyPr>
            <a:normAutofit/>
          </a:bodyPr>
          <a:lstStyle/>
          <a:p>
            <a:r>
              <a:rPr lang="fi-FI" sz="3200" dirty="0" err="1" smtClean="0"/>
              <a:t>Big</a:t>
            </a:r>
            <a:r>
              <a:rPr lang="fi-FI" sz="3200" dirty="0" smtClean="0"/>
              <a:t> </a:t>
            </a:r>
            <a:r>
              <a:rPr lang="fi-FI" sz="3200" dirty="0" err="1" smtClean="0"/>
              <a:t>deal</a:t>
            </a:r>
            <a:r>
              <a:rPr lang="fi-FI" sz="3200" dirty="0" smtClean="0"/>
              <a:t> –neuvottelut kustantajien kanssa</a:t>
            </a:r>
          </a:p>
          <a:p>
            <a:pPr lvl="1"/>
            <a:r>
              <a:rPr lang="fi-FI" sz="2400" dirty="0" smtClean="0"/>
              <a:t>Neuvottelutiimi</a:t>
            </a:r>
          </a:p>
          <a:p>
            <a:pPr lvl="2"/>
            <a:r>
              <a:rPr lang="en-US" sz="2000" dirty="0"/>
              <a:t>Association of Universities in the Netherlands (VSNU</a:t>
            </a:r>
            <a:r>
              <a:rPr lang="en-US" sz="2000" dirty="0" smtClean="0"/>
              <a:t>)</a:t>
            </a:r>
          </a:p>
          <a:p>
            <a:pPr lvl="2"/>
            <a:r>
              <a:rPr lang="en-US" sz="2000" dirty="0"/>
              <a:t>University libraries and National Library (UKB consortium</a:t>
            </a:r>
            <a:r>
              <a:rPr lang="en-US" sz="2000" dirty="0" smtClean="0"/>
              <a:t>)</a:t>
            </a:r>
          </a:p>
          <a:p>
            <a:pPr lvl="2"/>
            <a:r>
              <a:rPr lang="en-US" sz="2000" dirty="0" err="1" smtClean="0"/>
              <a:t>Surfmarket</a:t>
            </a:r>
            <a:endParaRPr lang="en-US" sz="2000" dirty="0" smtClean="0"/>
          </a:p>
        </p:txBody>
      </p:sp>
    </p:spTree>
    <p:extLst>
      <p:ext uri="{BB962C8B-B14F-4D97-AF65-F5344CB8AC3E}">
        <p14:creationId xmlns:p14="http://schemas.microsoft.com/office/powerpoint/2010/main" val="280586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800" dirty="0" smtClean="0"/>
              <a:t>Konsortiot avoimuutta edistämässä: </a:t>
            </a:r>
            <a:r>
              <a:rPr lang="fi-FI" sz="2800" dirty="0" err="1"/>
              <a:t>CRIStin</a:t>
            </a:r>
            <a:r>
              <a:rPr lang="fi-FI" sz="2800" dirty="0"/>
              <a:t> (</a:t>
            </a:r>
            <a:r>
              <a:rPr lang="fi-FI" sz="2800" dirty="0" smtClean="0"/>
              <a:t>Norja)  </a:t>
            </a:r>
            <a:endParaRPr lang="fi-FI" sz="2800" dirty="0"/>
          </a:p>
        </p:txBody>
      </p:sp>
      <p:sp>
        <p:nvSpPr>
          <p:cNvPr id="3" name="Sisällön paikkamerkki 2"/>
          <p:cNvSpPr>
            <a:spLocks noGrp="1"/>
          </p:cNvSpPr>
          <p:nvPr>
            <p:ph idx="1"/>
          </p:nvPr>
        </p:nvSpPr>
        <p:spPr/>
        <p:txBody>
          <a:bodyPr>
            <a:normAutofit/>
          </a:bodyPr>
          <a:lstStyle/>
          <a:p>
            <a:r>
              <a:rPr lang="fi-FI" sz="3200" dirty="0" smtClean="0">
                <a:hlinkClick r:id="rId3"/>
              </a:rPr>
              <a:t>OA-sivusto</a:t>
            </a:r>
            <a:endParaRPr lang="fi-FI" sz="3200" dirty="0" smtClean="0"/>
          </a:p>
          <a:p>
            <a:r>
              <a:rPr lang="fi-FI" sz="3200" dirty="0">
                <a:hlinkClick r:id="rId4"/>
              </a:rPr>
              <a:t>NORA </a:t>
            </a:r>
            <a:r>
              <a:rPr lang="fi-FI" sz="3200" dirty="0" err="1">
                <a:hlinkClick r:id="rId4"/>
              </a:rPr>
              <a:t>Norwegian</a:t>
            </a:r>
            <a:r>
              <a:rPr lang="fi-FI" sz="3200" dirty="0">
                <a:hlinkClick r:id="rId4"/>
              </a:rPr>
              <a:t> Open </a:t>
            </a:r>
            <a:r>
              <a:rPr lang="fi-FI" sz="3200" dirty="0" err="1">
                <a:hlinkClick r:id="rId4"/>
              </a:rPr>
              <a:t>Research</a:t>
            </a:r>
            <a:r>
              <a:rPr lang="fi-FI" sz="3200" dirty="0">
                <a:hlinkClick r:id="rId4"/>
              </a:rPr>
              <a:t> </a:t>
            </a:r>
            <a:r>
              <a:rPr lang="fi-FI" sz="3200" dirty="0" err="1">
                <a:hlinkClick r:id="rId4"/>
              </a:rPr>
              <a:t>Archives</a:t>
            </a:r>
            <a:endParaRPr lang="fi-FI" sz="3200" dirty="0" smtClean="0"/>
          </a:p>
          <a:p>
            <a:r>
              <a:rPr lang="fi-FI" sz="3200" dirty="0" smtClean="0"/>
              <a:t>Kv. yhteistyö</a:t>
            </a:r>
          </a:p>
          <a:p>
            <a:pPr lvl="1"/>
            <a:r>
              <a:rPr lang="fi-FI" sz="3200" dirty="0" smtClean="0"/>
              <a:t>PASTEUR4OA</a:t>
            </a:r>
          </a:p>
          <a:p>
            <a:pPr lvl="1"/>
            <a:r>
              <a:rPr lang="fi-FI" sz="3200" dirty="0" smtClean="0"/>
              <a:t>OpenAIRE2020</a:t>
            </a:r>
          </a:p>
        </p:txBody>
      </p:sp>
    </p:spTree>
    <p:extLst>
      <p:ext uri="{BB962C8B-B14F-4D97-AF65-F5344CB8AC3E}">
        <p14:creationId xmlns:p14="http://schemas.microsoft.com/office/powerpoint/2010/main" val="416331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a:t>
            </a:r>
            <a:r>
              <a:rPr lang="fi-FI" dirty="0" err="1" smtClean="0"/>
              <a:t>FinELib</a:t>
            </a:r>
            <a:r>
              <a:rPr lang="fi-FI" dirty="0" smtClean="0"/>
              <a:t> edistää avoimuutta 1/4</a:t>
            </a:r>
            <a:endParaRPr lang="fi-FI" dirty="0"/>
          </a:p>
        </p:txBody>
      </p:sp>
      <p:sp>
        <p:nvSpPr>
          <p:cNvPr id="3" name="Sisällön paikkamerkki 2"/>
          <p:cNvSpPr>
            <a:spLocks noGrp="1"/>
          </p:cNvSpPr>
          <p:nvPr>
            <p:ph idx="1"/>
          </p:nvPr>
        </p:nvSpPr>
        <p:spPr/>
        <p:txBody>
          <a:bodyPr>
            <a:normAutofit/>
          </a:bodyPr>
          <a:lstStyle/>
          <a:p>
            <a:r>
              <a:rPr lang="fi-FI" sz="2800" dirty="0" smtClean="0"/>
              <a:t>Sopimus </a:t>
            </a:r>
            <a:r>
              <a:rPr lang="fi-FI" sz="2800" dirty="0" err="1" smtClean="0"/>
              <a:t>BioMedCentralin</a:t>
            </a:r>
            <a:r>
              <a:rPr lang="fi-FI" sz="2800" dirty="0" smtClean="0"/>
              <a:t> kanssa vuonna 2005</a:t>
            </a:r>
          </a:p>
          <a:p>
            <a:r>
              <a:rPr lang="fi-FI" sz="2800" dirty="0" smtClean="0"/>
              <a:t>DOAJ ja SPARC Europe -jäsenyydet</a:t>
            </a:r>
          </a:p>
          <a:p>
            <a:r>
              <a:rPr lang="fi-FI" sz="2800" dirty="0" smtClean="0"/>
              <a:t>Stanford </a:t>
            </a:r>
            <a:r>
              <a:rPr lang="fi-FI" sz="2800" dirty="0"/>
              <a:t>Encyclopedia of </a:t>
            </a:r>
            <a:r>
              <a:rPr lang="fi-FI" sz="2800" dirty="0" err="1" smtClean="0"/>
              <a:t>Philosophy</a:t>
            </a:r>
            <a:r>
              <a:rPr lang="fi-FI" sz="2800" dirty="0" smtClean="0"/>
              <a:t> –konsortiomaksu 2005/2007</a:t>
            </a:r>
          </a:p>
          <a:p>
            <a:r>
              <a:rPr lang="fi-FI" sz="2800" dirty="0" smtClean="0"/>
              <a:t>Sopimusneuvotteluissa </a:t>
            </a:r>
            <a:r>
              <a:rPr lang="fi-FI" sz="2800" dirty="0" err="1" smtClean="0"/>
              <a:t>FinELib</a:t>
            </a:r>
            <a:r>
              <a:rPr lang="fi-FI" sz="2800" dirty="0" smtClean="0"/>
              <a:t> yrittänyt saada jäsenorganisaatioiden tutkijoille oikeuksia julkaisujensa avoimeen julkaisemiseen, mutta ilman tulosta – kustantajat: ”tutkijat sopivat asiasta suoraan kustantajan kanssa”</a:t>
            </a:r>
          </a:p>
        </p:txBody>
      </p:sp>
    </p:spTree>
    <p:extLst>
      <p:ext uri="{BB962C8B-B14F-4D97-AF65-F5344CB8AC3E}">
        <p14:creationId xmlns:p14="http://schemas.microsoft.com/office/powerpoint/2010/main" val="187184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a:t>
            </a:r>
            <a:r>
              <a:rPr lang="fi-FI" dirty="0" err="1" smtClean="0"/>
              <a:t>FinELib</a:t>
            </a:r>
            <a:r>
              <a:rPr lang="fi-FI" dirty="0" smtClean="0"/>
              <a:t> edistää avoimuutta 2/4</a:t>
            </a:r>
            <a:endParaRPr lang="fi-FI" dirty="0"/>
          </a:p>
        </p:txBody>
      </p:sp>
      <p:sp>
        <p:nvSpPr>
          <p:cNvPr id="3" name="Sisällön paikkamerkki 2"/>
          <p:cNvSpPr>
            <a:spLocks noGrp="1"/>
          </p:cNvSpPr>
          <p:nvPr>
            <p:ph idx="1"/>
          </p:nvPr>
        </p:nvSpPr>
        <p:spPr/>
        <p:txBody>
          <a:bodyPr>
            <a:normAutofit/>
          </a:bodyPr>
          <a:lstStyle/>
          <a:p>
            <a:r>
              <a:rPr lang="fi-FI" dirty="0" smtClean="0"/>
              <a:t>SCOAP3-konsortion kansallinen koordinoija</a:t>
            </a:r>
          </a:p>
          <a:p>
            <a:pPr lvl="1"/>
            <a:r>
              <a:rPr lang="fi-FI" dirty="0" smtClean="0"/>
              <a:t>SCOAP3 = Tilausmaksuilla rahoitetaan avointa julkaisemista</a:t>
            </a:r>
          </a:p>
          <a:p>
            <a:pPr lvl="1"/>
            <a:r>
              <a:rPr lang="en-US" dirty="0" smtClean="0"/>
              <a:t>6 HEP-</a:t>
            </a:r>
            <a:r>
              <a:rPr lang="en-US" dirty="0" err="1" smtClean="0"/>
              <a:t>lehteä</a:t>
            </a:r>
            <a:r>
              <a:rPr lang="en-US" dirty="0" smtClean="0"/>
              <a:t> (High Energy Physics),43 </a:t>
            </a:r>
            <a:r>
              <a:rPr lang="en-US" dirty="0" err="1" smtClean="0"/>
              <a:t>maata</a:t>
            </a:r>
            <a:r>
              <a:rPr lang="en-US" dirty="0" smtClean="0"/>
              <a:t>, </a:t>
            </a:r>
            <a:r>
              <a:rPr lang="fi-FI" dirty="0" smtClean="0"/>
              <a:t>6455 julkaistua artikkelia (tilanne 30.6.2015)</a:t>
            </a:r>
          </a:p>
          <a:p>
            <a:pPr marL="457200" lvl="1" indent="0">
              <a:buNone/>
            </a:pPr>
            <a:endParaRPr lang="fi-FI" dirty="0"/>
          </a:p>
          <a:p>
            <a:pPr lvl="1"/>
            <a:endParaRPr lang="fi-FI" dirty="0" smtClean="0"/>
          </a:p>
          <a:p>
            <a:pPr lvl="1"/>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3298530257"/>
              </p:ext>
            </p:extLst>
          </p:nvPr>
        </p:nvGraphicFramePr>
        <p:xfrm>
          <a:off x="971600" y="2780928"/>
          <a:ext cx="6923112" cy="2865120"/>
        </p:xfrm>
        <a:graphic>
          <a:graphicData uri="http://schemas.openxmlformats.org/drawingml/2006/table">
            <a:tbl>
              <a:tblPr firstRow="1" bandRow="1">
                <a:tableStyleId>{5C22544A-7EE6-4342-B048-85BDC9FD1C3A}</a:tableStyleId>
              </a:tblPr>
              <a:tblGrid>
                <a:gridCol w="5554960"/>
                <a:gridCol w="1368152"/>
              </a:tblGrid>
              <a:tr h="370840">
                <a:tc>
                  <a:txBody>
                    <a:bodyPr/>
                    <a:lstStyle/>
                    <a:p>
                      <a:r>
                        <a:rPr lang="fi-FI" dirty="0" smtClean="0"/>
                        <a:t>Lehti</a:t>
                      </a:r>
                      <a:endParaRPr lang="fi-FI" dirty="0"/>
                    </a:p>
                  </a:txBody>
                  <a:tcPr/>
                </a:tc>
                <a:tc>
                  <a:txBody>
                    <a:bodyPr/>
                    <a:lstStyle/>
                    <a:p>
                      <a:r>
                        <a:rPr lang="fi-FI" dirty="0" smtClean="0"/>
                        <a:t>Artikkelit</a:t>
                      </a:r>
                      <a:endParaRPr lang="fi-FI" dirty="0"/>
                    </a:p>
                  </a:txBody>
                  <a:tcPr/>
                </a:tc>
              </a:tr>
              <a:tr h="370840">
                <a:tc>
                  <a:txBody>
                    <a:bodyPr/>
                    <a:lstStyle/>
                    <a:p>
                      <a:r>
                        <a:rPr lang="fi-FI" dirty="0" smtClean="0"/>
                        <a:t>European </a:t>
                      </a:r>
                      <a:r>
                        <a:rPr lang="fi-FI" dirty="0" err="1" smtClean="0"/>
                        <a:t>Physical</a:t>
                      </a:r>
                      <a:r>
                        <a:rPr lang="fi-FI" dirty="0" smtClean="0"/>
                        <a:t> Journal C (</a:t>
                      </a:r>
                      <a:r>
                        <a:rPr lang="fi-FI" dirty="0" err="1" smtClean="0"/>
                        <a:t>Springer</a:t>
                      </a:r>
                      <a:r>
                        <a:rPr lang="fi-FI" dirty="0" smtClean="0"/>
                        <a:t>/SIF)</a:t>
                      </a:r>
                      <a:endParaRPr lang="fi-FI" dirty="0"/>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i-FI" dirty="0" smtClean="0"/>
                        <a:t>36</a:t>
                      </a:r>
                    </a:p>
                  </a:txBody>
                  <a:tcPr/>
                </a:tc>
              </a:tr>
              <a:tr h="370840">
                <a:tc>
                  <a:txBody>
                    <a:bodyPr/>
                    <a:lstStyle/>
                    <a:p>
                      <a:r>
                        <a:rPr lang="fi-FI" dirty="0" smtClean="0"/>
                        <a:t>Journal of </a:t>
                      </a:r>
                      <a:r>
                        <a:rPr lang="fi-FI" dirty="0" err="1" smtClean="0"/>
                        <a:t>Cosmology</a:t>
                      </a:r>
                      <a:r>
                        <a:rPr lang="fi-FI" dirty="0" smtClean="0"/>
                        <a:t> and </a:t>
                      </a:r>
                      <a:r>
                        <a:rPr lang="fi-FI" dirty="0" err="1" smtClean="0"/>
                        <a:t>Astroparticle</a:t>
                      </a:r>
                      <a:r>
                        <a:rPr lang="fi-FI" dirty="0" smtClean="0"/>
                        <a:t> </a:t>
                      </a:r>
                      <a:r>
                        <a:rPr lang="fi-FI" dirty="0" err="1" smtClean="0"/>
                        <a:t>Physics</a:t>
                      </a:r>
                      <a:r>
                        <a:rPr lang="fi-FI" dirty="0" smtClean="0"/>
                        <a:t> (IOPP/SISSA)</a:t>
                      </a:r>
                      <a:endParaRPr lang="fi-FI" dirty="0"/>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i-FI" dirty="0" smtClean="0"/>
                        <a:t>8 </a:t>
                      </a:r>
                    </a:p>
                  </a:txBody>
                  <a:tcPr/>
                </a:tc>
              </a:tr>
              <a:tr h="370840">
                <a:tc>
                  <a:txBody>
                    <a:bodyPr/>
                    <a:lstStyle/>
                    <a:p>
                      <a:r>
                        <a:rPr lang="fi-FI" dirty="0" smtClean="0"/>
                        <a:t>Journal of </a:t>
                      </a:r>
                      <a:r>
                        <a:rPr lang="fi-FI" dirty="0" err="1" smtClean="0"/>
                        <a:t>High</a:t>
                      </a:r>
                      <a:r>
                        <a:rPr lang="fi-FI" dirty="0" smtClean="0"/>
                        <a:t> Energy </a:t>
                      </a:r>
                      <a:r>
                        <a:rPr lang="fi-FI" dirty="0" err="1" smtClean="0"/>
                        <a:t>Physics</a:t>
                      </a:r>
                      <a:r>
                        <a:rPr lang="fi-FI" dirty="0" smtClean="0"/>
                        <a:t> (</a:t>
                      </a:r>
                      <a:r>
                        <a:rPr lang="fi-FI" dirty="0" err="1" smtClean="0"/>
                        <a:t>Springer</a:t>
                      </a:r>
                      <a:r>
                        <a:rPr lang="fi-FI" dirty="0" smtClean="0"/>
                        <a:t>/SISSA)</a:t>
                      </a:r>
                      <a:endParaRPr lang="fi-FI" dirty="0"/>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i-FI" dirty="0" smtClean="0"/>
                        <a:t>73 </a:t>
                      </a:r>
                      <a:endParaRPr lang="fi-FI" dirty="0"/>
                    </a:p>
                  </a:txBody>
                  <a:tcPr/>
                </a:tc>
              </a:tr>
              <a:tr h="370840">
                <a:tc>
                  <a:txBody>
                    <a:bodyPr/>
                    <a:lstStyle/>
                    <a:p>
                      <a:r>
                        <a:rPr lang="fi-FI" dirty="0" err="1" smtClean="0"/>
                        <a:t>Nuclear</a:t>
                      </a:r>
                      <a:r>
                        <a:rPr lang="fi-FI" dirty="0" smtClean="0"/>
                        <a:t> </a:t>
                      </a:r>
                      <a:r>
                        <a:rPr lang="fi-FI" dirty="0" err="1" smtClean="0"/>
                        <a:t>Physics</a:t>
                      </a:r>
                      <a:r>
                        <a:rPr lang="fi-FI" dirty="0" smtClean="0"/>
                        <a:t> B (</a:t>
                      </a:r>
                      <a:r>
                        <a:rPr lang="fi-FI" dirty="0" err="1" smtClean="0"/>
                        <a:t>Elsevier</a:t>
                      </a:r>
                      <a:r>
                        <a:rPr lang="fi-FI" dirty="0" smtClean="0"/>
                        <a:t>)</a:t>
                      </a:r>
                      <a:endParaRPr lang="fi-FI" dirty="0"/>
                    </a:p>
                  </a:txBody>
                  <a:tcPr/>
                </a:tc>
                <a:tc>
                  <a:txBody>
                    <a:bodyPr/>
                    <a:lstStyle/>
                    <a:p>
                      <a:r>
                        <a:rPr lang="fi-FI" dirty="0" smtClean="0"/>
                        <a:t>8</a:t>
                      </a:r>
                      <a:endParaRPr lang="fi-FI" dirty="0"/>
                    </a:p>
                  </a:txBody>
                  <a:tcPr/>
                </a:tc>
              </a:tr>
              <a:tr h="370840">
                <a:tc>
                  <a:txBody>
                    <a:bodyPr/>
                    <a:lstStyle/>
                    <a:p>
                      <a:r>
                        <a:rPr lang="fi-FI" dirty="0" err="1" smtClean="0"/>
                        <a:t>Physics</a:t>
                      </a:r>
                      <a:r>
                        <a:rPr lang="fi-FI" dirty="0" smtClean="0"/>
                        <a:t> </a:t>
                      </a:r>
                      <a:r>
                        <a:rPr lang="fi-FI" dirty="0" err="1" smtClean="0"/>
                        <a:t>Letters</a:t>
                      </a:r>
                      <a:r>
                        <a:rPr lang="fi-FI" dirty="0" smtClean="0"/>
                        <a:t> B (</a:t>
                      </a:r>
                      <a:r>
                        <a:rPr lang="fi-FI" dirty="0" err="1" smtClean="0"/>
                        <a:t>Elsevier</a:t>
                      </a:r>
                      <a:r>
                        <a:rPr lang="fi-FI" dirty="0" smtClean="0"/>
                        <a:t>)</a:t>
                      </a:r>
                      <a:endParaRPr lang="fi-FI" dirty="0"/>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i-FI" dirty="0" smtClean="0"/>
                        <a:t>71</a:t>
                      </a:r>
                    </a:p>
                  </a:txBody>
                  <a:tcPr/>
                </a:tc>
              </a:tr>
              <a:tr h="370840">
                <a:tc>
                  <a:txBody>
                    <a:bodyPr/>
                    <a:lstStyle/>
                    <a:p>
                      <a:r>
                        <a:rPr lang="fi-FI" dirty="0" smtClean="0"/>
                        <a:t>Artikkelit</a:t>
                      </a:r>
                      <a:r>
                        <a:rPr lang="fi-FI" baseline="0" dirty="0" smtClean="0"/>
                        <a:t> joissa kirjoittaja </a:t>
                      </a:r>
                      <a:r>
                        <a:rPr lang="fi-FI" b="1" baseline="0" dirty="0" smtClean="0"/>
                        <a:t>Suomesta</a:t>
                      </a:r>
                      <a:r>
                        <a:rPr lang="fi-FI" baseline="0" dirty="0" smtClean="0"/>
                        <a:t>, yhteensä</a:t>
                      </a:r>
                      <a:r>
                        <a:rPr lang="fi-FI" dirty="0" smtClean="0"/>
                        <a:t> </a:t>
                      </a:r>
                      <a:endParaRPr lang="fi-FI" dirty="0"/>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i-FI" b="1" dirty="0" smtClean="0"/>
                        <a:t>196</a:t>
                      </a:r>
                    </a:p>
                  </a:txBody>
                  <a:tcPr/>
                </a:tc>
              </a:tr>
            </a:tbl>
          </a:graphicData>
        </a:graphic>
      </p:graphicFrame>
    </p:spTree>
    <p:extLst>
      <p:ext uri="{BB962C8B-B14F-4D97-AF65-F5344CB8AC3E}">
        <p14:creationId xmlns:p14="http://schemas.microsoft.com/office/powerpoint/2010/main" val="344330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a:t>
            </a:r>
            <a:r>
              <a:rPr lang="fi-FI" dirty="0" err="1" smtClean="0"/>
              <a:t>FinELib</a:t>
            </a:r>
            <a:r>
              <a:rPr lang="fi-FI" dirty="0" smtClean="0"/>
              <a:t> edistää avoimuutta 3/4</a:t>
            </a:r>
            <a:endParaRPr lang="fi-FI" dirty="0"/>
          </a:p>
        </p:txBody>
      </p:sp>
      <p:sp>
        <p:nvSpPr>
          <p:cNvPr id="3" name="Sisällön paikkamerkki 2"/>
          <p:cNvSpPr>
            <a:spLocks noGrp="1"/>
          </p:cNvSpPr>
          <p:nvPr>
            <p:ph idx="1"/>
          </p:nvPr>
        </p:nvSpPr>
        <p:spPr/>
        <p:txBody>
          <a:bodyPr>
            <a:normAutofit/>
          </a:bodyPr>
          <a:lstStyle/>
          <a:p>
            <a:pPr marL="457200" lvl="1" indent="0">
              <a:buNone/>
            </a:pPr>
            <a:r>
              <a:rPr lang="fi-FI" sz="2800" dirty="0" smtClean="0">
                <a:hlinkClick r:id="rId2"/>
              </a:rPr>
              <a:t>OECD-raportti</a:t>
            </a:r>
            <a:r>
              <a:rPr lang="fi-FI" sz="2800" dirty="0"/>
              <a:t>: </a:t>
            </a:r>
            <a:r>
              <a:rPr lang="en-US" sz="2800" dirty="0"/>
              <a:t>The SCOAP3 initiative and the Open Access Article-Processing-Charge market: global partnership and competition improve value in the dissemination of </a:t>
            </a:r>
            <a:r>
              <a:rPr lang="en-US" sz="2800" dirty="0" smtClean="0"/>
              <a:t>science</a:t>
            </a:r>
            <a:endParaRPr lang="en-US" sz="2800" dirty="0"/>
          </a:p>
        </p:txBody>
      </p:sp>
    </p:spTree>
    <p:extLst>
      <p:ext uri="{BB962C8B-B14F-4D97-AF65-F5344CB8AC3E}">
        <p14:creationId xmlns:p14="http://schemas.microsoft.com/office/powerpoint/2010/main" val="9100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KK_kvp_suomi_KOPIOI_TÄSTÄ">
  <a:themeElements>
    <a:clrScheme name="KK vanha">
      <a:dk1>
        <a:srgbClr val="000000"/>
      </a:dk1>
      <a:lt1>
        <a:srgbClr val="FFFFFF"/>
      </a:lt1>
      <a:dk2>
        <a:srgbClr val="00386B"/>
      </a:dk2>
      <a:lt2>
        <a:srgbClr val="CCCCCC"/>
      </a:lt2>
      <a:accent1>
        <a:srgbClr val="00386B"/>
      </a:accent1>
      <a:accent2>
        <a:srgbClr val="FFCC33"/>
      </a:accent2>
      <a:accent3>
        <a:srgbClr val="5C9ED2"/>
      </a:accent3>
      <a:accent4>
        <a:srgbClr val="9361D6"/>
      </a:accent4>
      <a:accent5>
        <a:srgbClr val="A68011"/>
      </a:accent5>
      <a:accent6>
        <a:srgbClr val="3366D2"/>
      </a:accent6>
      <a:hlink>
        <a:srgbClr val="009999"/>
      </a:hlink>
      <a:folHlink>
        <a:srgbClr val="B2B2D1"/>
      </a:folHlink>
    </a:clrScheme>
    <a:fontScheme name="Kansalliskirjasto_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KK_kvp_suomi_KOPIOI_TÄSTÄ</Template>
  <TotalTime>1326</TotalTime>
  <Words>526</Words>
  <Application>Microsoft Office PowerPoint</Application>
  <PresentationFormat>Näytössä katseltava diaesitys (4:3)</PresentationFormat>
  <Paragraphs>106</Paragraphs>
  <Slides>13</Slides>
  <Notes>3</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13</vt:i4>
      </vt:variant>
    </vt:vector>
  </HeadingPairs>
  <TitlesOfParts>
    <vt:vector size="18" baseType="lpstr">
      <vt:lpstr>Adobe Garamond Pro</vt:lpstr>
      <vt:lpstr>Arial</vt:lpstr>
      <vt:lpstr>Calibri</vt:lpstr>
      <vt:lpstr>Wingdings</vt:lpstr>
      <vt:lpstr>KK_kvp_suomi_KOPIOI_TÄSTÄ</vt:lpstr>
      <vt:lpstr>FinELib ja Open Access</vt:lpstr>
      <vt:lpstr>Kiitos!  arja.tuuliniemi(at)helsinki.fi</vt:lpstr>
      <vt:lpstr>Sisällys</vt:lpstr>
      <vt:lpstr>Konsortiot avoimuutta edistämässä: JISC (UK)  </vt:lpstr>
      <vt:lpstr>Konsortiot avoimuutta edistämässä: UKB &amp; SURFmarket (Alankomaat)</vt:lpstr>
      <vt:lpstr>Konsortiot avoimuutta edistämässä: CRIStin (Norja)  </vt:lpstr>
      <vt:lpstr>Miten FinELib edistää avoimuutta 1/4</vt:lpstr>
      <vt:lpstr>Miten FinELib edistää avoimuutta 2/4</vt:lpstr>
      <vt:lpstr>Miten FinELib edistää avoimuutta 3/4</vt:lpstr>
      <vt:lpstr>Miten FinELib edistää avoimuutta 4/4</vt:lpstr>
      <vt:lpstr>Tiedonkeruu avoimesta julkaisemisesta 1/2</vt:lpstr>
      <vt:lpstr>Tiedonkeruu avoimesta julkaisemisesta 2/2</vt:lpstr>
      <vt:lpstr>Avoimuuden merkitys FinELibin toiminnassa</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Peltonen, Iina M</dc:creator>
  <cp:lastModifiedBy>Tuuliniemi, Arja T</cp:lastModifiedBy>
  <cp:revision>94</cp:revision>
  <dcterms:created xsi:type="dcterms:W3CDTF">2013-11-28T10:29:01Z</dcterms:created>
  <dcterms:modified xsi:type="dcterms:W3CDTF">2015-10-07T05:20:23Z</dcterms:modified>
</cp:coreProperties>
</file>